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18" r:id="rId2"/>
    <p:sldId id="319" r:id="rId3"/>
    <p:sldId id="292" r:id="rId4"/>
    <p:sldId id="328" r:id="rId5"/>
    <p:sldId id="316" r:id="rId6"/>
    <p:sldId id="350" r:id="rId7"/>
    <p:sldId id="297" r:id="rId8"/>
    <p:sldId id="295" r:id="rId9"/>
    <p:sldId id="367" r:id="rId10"/>
    <p:sldId id="310" r:id="rId11"/>
    <p:sldId id="298" r:id="rId12"/>
    <p:sldId id="351" r:id="rId13"/>
    <p:sldId id="352" r:id="rId14"/>
    <p:sldId id="353" r:id="rId15"/>
    <p:sldId id="354" r:id="rId16"/>
    <p:sldId id="355" r:id="rId17"/>
    <p:sldId id="356" r:id="rId18"/>
    <p:sldId id="368" r:id="rId19"/>
    <p:sldId id="329" r:id="rId20"/>
    <p:sldId id="348" r:id="rId21"/>
    <p:sldId id="337" r:id="rId22"/>
    <p:sldId id="331" r:id="rId23"/>
    <p:sldId id="334" r:id="rId24"/>
    <p:sldId id="344" r:id="rId25"/>
    <p:sldId id="364" r:id="rId26"/>
    <p:sldId id="345" r:id="rId27"/>
    <p:sldId id="346" r:id="rId28"/>
    <p:sldId id="347" r:id="rId29"/>
    <p:sldId id="358" r:id="rId30"/>
    <p:sldId id="357" r:id="rId31"/>
    <p:sldId id="359" r:id="rId32"/>
    <p:sldId id="360" r:id="rId33"/>
    <p:sldId id="361" r:id="rId34"/>
    <p:sldId id="362" r:id="rId35"/>
    <p:sldId id="302" r:id="rId36"/>
    <p:sldId id="338" r:id="rId37"/>
    <p:sldId id="339" r:id="rId38"/>
    <p:sldId id="340" r:id="rId39"/>
    <p:sldId id="341" r:id="rId40"/>
    <p:sldId id="342" r:id="rId41"/>
    <p:sldId id="343" r:id="rId42"/>
    <p:sldId id="311" r:id="rId43"/>
    <p:sldId id="309" r:id="rId44"/>
    <p:sldId id="365" r:id="rId45"/>
    <p:sldId id="366" r:id="rId46"/>
    <p:sldId id="321" r:id="rId4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54A3DD4-4055-4763-95F4-3469A8B9F1E8}">
          <p14:sldIdLst>
            <p14:sldId id="318"/>
            <p14:sldId id="319"/>
            <p14:sldId id="292"/>
            <p14:sldId id="328"/>
            <p14:sldId id="316"/>
            <p14:sldId id="350"/>
            <p14:sldId id="297"/>
            <p14:sldId id="295"/>
            <p14:sldId id="367"/>
            <p14:sldId id="310"/>
            <p14:sldId id="298"/>
            <p14:sldId id="351"/>
            <p14:sldId id="352"/>
            <p14:sldId id="353"/>
            <p14:sldId id="354"/>
            <p14:sldId id="355"/>
            <p14:sldId id="356"/>
            <p14:sldId id="368"/>
            <p14:sldId id="329"/>
            <p14:sldId id="348"/>
            <p14:sldId id="337"/>
            <p14:sldId id="331"/>
            <p14:sldId id="334"/>
            <p14:sldId id="344"/>
            <p14:sldId id="364"/>
            <p14:sldId id="345"/>
            <p14:sldId id="346"/>
            <p14:sldId id="347"/>
            <p14:sldId id="358"/>
            <p14:sldId id="357"/>
            <p14:sldId id="359"/>
            <p14:sldId id="360"/>
            <p14:sldId id="361"/>
            <p14:sldId id="362"/>
            <p14:sldId id="302"/>
            <p14:sldId id="338"/>
            <p14:sldId id="339"/>
            <p14:sldId id="340"/>
            <p14:sldId id="341"/>
            <p14:sldId id="342"/>
            <p14:sldId id="343"/>
            <p14:sldId id="311"/>
            <p14:sldId id="309"/>
            <p14:sldId id="365"/>
            <p14:sldId id="36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E7E6E6"/>
    <a:srgbClr val="44546A"/>
    <a:srgbClr val="3A3838"/>
    <a:srgbClr val="0C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1" autoAdjust="0"/>
  </p:normalViewPr>
  <p:slideViewPr>
    <p:cSldViewPr snapToGrid="0" showGuides="1">
      <p:cViewPr varScale="1">
        <p:scale>
          <a:sx n="85" d="100"/>
          <a:sy n="85" d="100"/>
        </p:scale>
        <p:origin x="1157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8:41:1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24575,'0'0'0,"0"0"0,-1 0 0,1-1 0,0 1 0,0 0 0,-1 0 0,1 0 0,0 0 0,0 0 0,0-1 0,-1 1 0,1 0 0,0 0 0,0 0 0,0 0 0,0-1 0,0 1 0,0 0 0,0 0 0,0 0 0,0-1 0,0 1 0,0 0 0,0 0 0,0 0 0,0-1 0,0 1 0,0 0 0,0 0 0,0 0 0,0-1 0,0 1 0,0 0 0,1 0 0,-1 0 0,5-9 0,-5 8 0,1-1 0,0 1 0,0-1 0,0 1 0,1-1 0,-1 1 0,1-1 0,-1 1 0,1 0 0,0-1 0,0 1 0,0 0 0,0 0 0,0 0 0,1 0 0,-1 0 0,0 0 0,1 0 0,0 0 0,-1 0 0,1 1 0,0-1 0,0 1 0,-1-1 0,1 1 0,0-1 0,0 1 0,0 0 0,0 0 0,0 0 0,0 0 0,0 0 0,0 0 0,0 0 0,0 1 0,0-1 0,0 0 0,-1 1 0,1-1 0,0 1 0,0 0 0,-1 0 0,1-1 0,-1 1 0,1 0 0,-1 0 0,3 2 0,2 0 0,-3-1 0,0 0 0,0 0 0,1 0 0,-1 0 0,7 2 0,-8-4 0,-1 0 0,0 1 0,1-1 0,-1 0 0,0 1 0,1-1 0,-1 0 0,0 0 0,1 0 0,-1 0 0,1-1 0,-1 1 0,0 0 0,0 0 0,5-2 0,-2 1 0,0 0 0,0-1 0,-1 0 0,1 0 0,-1 0 0,1 0 0,5-4 0,-5 3 0,-1 1 0,1-1 0,0 1 0,0 0 0,0 0 0,9-3 0,-13 5 0,1 0 0,0 0 0,0-1 0,-1 1 0,1 0 0,0 0 0,0 0 0,0 0 0,0 0 0,-1 0 0,1 0 0,0 0 0,0 0 0,0 1 0,-1-1 0,1 0 0,0 1 0,-1-1 0,1 0 0,0 1 0,-1-1 0,1 1 0,-1 0 0,1-1 0,-1 1 0,0 0 0,2 0 0,15 9 0,-14-7 0,0 0 0,1-1 0,0 0 0,7 4 0,-9-6 0,0 1 0,0 0 0,0 0 0,0-1 0,0 1 0,0-1 0,0 0 0,0 1 0,0-1 0,1 0 0,-1 0 0,4 0 0,-4 0 0,0-1 0,0 1 0,0 0 0,-1-1 0,1 1 0,0-1 0,-1 1 0,1-1 0,-1 0 0,1 1 0,-1-1 0,0 0 0,0 0 0,1 0 0,-1 0 0,0 0 0,-1 0 0,1 0 0,0-1 0,0 1 0,-1 0 0,2-3 0,1 1 0,-1 1 0,1-1 0,0 0 0,4-1 0,-5 2 0,0 1 0,0 0 0,0 0 0,0 0 0,0 0 0,0 0 0,0 1 0,1-1 0,-1 0 0,0 1 0,5-1 0,-6 1 0,-1 0 0,0 0 0,1 0 0,-1 0 0,0 0 0,1 0 0,-1 0 0,0 0 0,0 0 0,1 0 0,-1 1 0,0-1 0,1 0 0,-1 0 0,0 1 0,0-1 0,0 0 0,0 1 0,0-1 0,0 1 0,0-1 0,0 1 0,0-1 0,0 1 0,0-1 0,0 1 0,-1 0 0,1-1 0,0 1 0,-1 0 0,2 1 0,-2-1 0,1 0 0,-1 0 0,1 0 0,0 0 0,0 0 0,0 0 0,0 0 0,0 0 0,0 0 0,0 0 0,1 0 0,-1-1 0,1 1 0,-1 0 0,1 0 0,-1-1 0,1 1 0,0 0 0,0-1 0,2 1 0,-2-1 0,0 1 0,0-1 0,0 0 0,0 0 0,0 0 0,0 0 0,0-1 0,0 1 0,0 0 0,0 0 0,0-1 0,0 1 0,0-1 0,0 1 0,0-1 0,0 1 0,-1-1 0,1 0 0,2-1 0,-1 1 0,0 0 0,0-1 0,-1 1 0,0-1 0,1 1 0,-1-1 0,0 0 0,0 0 0,-1 1 0,1-1 0,-1 0 0,2-3 0,5-5 0,-8 9 0,0 1 0,1-1 0,-1 1 0,1 0 0,0-1 0,-1 1 0,1-1 0,-1 1 0,1 0 0,0 0 0,0-1 0,-1 1 0,1 0 0,0-1 0,0 1 0,0 0 0,-1 0 0,1 0 0,0 0 0,0-1 0,0 1 0,0 0 0,0 0 0,0 0 0,0 0 0,-1 0 0,1 0 0,0 0 0,0 0 0,0 0 0,0 1 0,0-1 0,0 0 0,0 0 0,-1 0 0,1 0 0,0 1 0,0-1 0,0 0 0,-1 1 0,1-1 0,1 1 0,1 0 0,1 0 0,-1 1 0,0-1 0,0 1 0,0-1 0,0 1 0,-1 0 0,4 2 0,13 15-1365,-15-15-5461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8:41:2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24575,'0'0'0,"0"0"0,-1 0 0,1-1 0,0 1 0,0 0 0,-1 0 0,1 0 0,0 0 0,0 0 0,0-1 0,-1 1 0,1 0 0,0 0 0,0 0 0,0 0 0,0-1 0,0 1 0,0 0 0,0 0 0,0 0 0,0-1 0,0 1 0,0 0 0,0 0 0,0 0 0,0-1 0,0 1 0,0 0 0,0 0 0,0 0 0,0-1 0,0 1 0,0 0 0,1 0 0,-1 0 0,5-9 0,-5 8 0,1-1 0,0 1 0,0-1 0,0 1 0,1-1 0,-1 1 0,1-1 0,-1 1 0,1 0 0,0-1 0,0 1 0,0 0 0,0 0 0,0 0 0,1 0 0,-1 0 0,0 0 0,1 0 0,0 0 0,-1 0 0,1 1 0,0-1 0,0 1 0,-1-1 0,1 1 0,0-1 0,0 1 0,0 0 0,0 0 0,0 0 0,0 0 0,0 0 0,0 0 0,0 0 0,0 1 0,0-1 0,0 0 0,-1 1 0,1-1 0,0 1 0,0 0 0,-1 0 0,1-1 0,-1 1 0,1 0 0,-1 0 0,3 2 0,2 0 0,-3-1 0,0 0 0,0 0 0,1 0 0,-1 0 0,7 2 0,-8-4 0,-1 0 0,0 1 0,1-1 0,-1 0 0,0 1 0,1-1 0,-1 0 0,0 0 0,1 0 0,-1 0 0,1-1 0,-1 1 0,0 0 0,0 0 0,5-2 0,-2 1 0,0 0 0,0-1 0,-1 0 0,1 0 0,-1 0 0,1 0 0,5-4 0,-5 3 0,-1 1 0,1-1 0,0 1 0,0 0 0,0 0 0,9-3 0,-13 5 0,1 0 0,0 0 0,0-1 0,-1 1 0,1 0 0,0 0 0,0 0 0,0 0 0,0 0 0,-1 0 0,1 0 0,0 0 0,0 0 0,0 1 0,-1-1 0,1 0 0,0 1 0,-1-1 0,1 0 0,0 1 0,-1-1 0,1 1 0,-1 0 0,1-1 0,-1 1 0,0 0 0,2 0 0,15 9 0,-14-7 0,0 0 0,1-1 0,0 0 0,7 4 0,-9-6 0,0 1 0,0 0 0,0 0 0,0-1 0,0 1 0,0-1 0,0 0 0,0 1 0,0-1 0,1 0 0,-1 0 0,4 0 0,-4 0 0,0-1 0,0 1 0,0 0 0,-1-1 0,1 1 0,0-1 0,-1 1 0,1-1 0,-1 0 0,1 1 0,-1-1 0,0 0 0,0 0 0,1 0 0,-1 0 0,0 0 0,-1 0 0,1 0 0,0-1 0,0 1 0,-1 0 0,2-3 0,1 1 0,-1 1 0,1-1 0,0 0 0,4-1 0,-5 2 0,0 1 0,0 0 0,0 0 0,0 0 0,0 0 0,0 0 0,0 1 0,1-1 0,-1 0 0,0 1 0,5-1 0,-6 1 0,-1 0 0,0 0 0,1 0 0,-1 0 0,0 0 0,1 0 0,-1 0 0,0 0 0,0 0 0,1 0 0,-1 1 0,0-1 0,1 0 0,-1 0 0,0 1 0,0-1 0,0 0 0,0 1 0,0-1 0,0 1 0,0-1 0,0 1 0,0-1 0,0 1 0,0-1 0,0 1 0,-1 0 0,1-1 0,0 1 0,-1 0 0,2 1 0,-2-1 0,1 0 0,-1 0 0,1 0 0,0 0 0,0 0 0,0 0 0,0 0 0,0 0 0,0 0 0,0 0 0,1 0 0,-1-1 0,1 1 0,-1 0 0,1 0 0,-1-1 0,1 1 0,0 0 0,0-1 0,2 1 0,-2-1 0,0 1 0,0-1 0,0 0 0,0 0 0,0 0 0,0 0 0,0-1 0,0 1 0,0 0 0,0 0 0,0-1 0,0 1 0,0-1 0,0 1 0,0-1 0,0 1 0,-1-1 0,1 0 0,2-1 0,-1 1 0,0 0 0,0-1 0,-1 1 0,0-1 0,1 1 0,-1-1 0,0 0 0,0 0 0,-1 1 0,1-1 0,-1 0 0,2-3 0,5-5 0,-8 9 0,0 1 0,1-1 0,-1 1 0,1 0 0,0-1 0,-1 1 0,1-1 0,-1 1 0,1 0 0,0 0 0,0-1 0,-1 1 0,1 0 0,0-1 0,0 1 0,0 0 0,-1 0 0,1 0 0,0 0 0,0-1 0,0 1 0,0 0 0,0 0 0,0 0 0,0 0 0,-1 0 0,1 0 0,0 0 0,0 0 0,0 0 0,0 1 0,0-1 0,0 0 0,0 0 0,-1 0 0,1 0 0,0 1 0,0-1 0,0 0 0,-1 1 0,1-1 0,1 1 0,1 0 0,0 0 0,1 1 0,-1-1 0,0 1 0,0-1 0,0 1 0,-1 0 0,4 2 0,13 15-1365,-15-15-5461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E61E6-B601-4914-8624-2D4BB4799B2F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CACBC-2FC0-425A-9995-12CB8A47F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773D-65B6-4D1A-A924-95D47AA44907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DDAE1-7615-4B94-8421-B2C9FE53F16B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A687C-5A78-422A-ABAC-67EF9470ADC7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A2BB-2D3B-4272-A35A-C51231CBF4E7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A8CE-CFC9-4A33-ACC3-D957CA94937D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2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B36E-BDD1-4C37-A165-B31F698D028A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8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F67-F425-4912-A10D-B23FAAA8C96F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2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8F7F-7514-4B41-B776-72EE66E78D68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9875-A615-453D-91AA-C078AA911EBA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3268-41AD-4179-A327-C0BFFD360EE8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53A26-3F23-4A3D-88D7-87E908731DD4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B253C-0AD2-46B5-8EAF-B21EB102C686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8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z.newdaily.co.kr/site/data/html/2021/12/29/2021122900158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858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147226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0607" y="3560902"/>
            <a:ext cx="4017446" cy="1200329"/>
          </a:xfr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프로젝트</a:t>
            </a:r>
            <a:br>
              <a:rPr lang="en-US" altLang="ko-KR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배송시간 예측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909220" y="4880777"/>
            <a:ext cx="7429500" cy="2585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</a:rPr>
              <a:t>조 </a:t>
            </a:r>
            <a:r>
              <a:rPr lang="en-US" altLang="ko-KR" sz="1200" b="1" dirty="0">
                <a:solidFill>
                  <a:schemeClr val="bg1"/>
                </a:solid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</a:rPr>
              <a:t>김강현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김주성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이힘찬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윤민우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임윤정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17372-B5FA-40E3-8E76-9123F803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9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60448" cy="790750"/>
              <a:chOff x="471977" y="2691080"/>
              <a:chExt cx="3860448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B265E6-8154-4509-B62A-0491207E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12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Collecting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3000" y="19782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DFC65-D0B8-4A88-8D0D-3E3D29F955F1}"/>
              </a:ext>
            </a:extLst>
          </p:cNvPr>
          <p:cNvGrpSpPr/>
          <p:nvPr/>
        </p:nvGrpSpPr>
        <p:grpSpPr>
          <a:xfrm>
            <a:off x="1806428" y="2153906"/>
            <a:ext cx="6293143" cy="3978673"/>
            <a:chOff x="2698217" y="3116173"/>
            <a:chExt cx="4528818" cy="272530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217" y="3116173"/>
              <a:ext cx="4528818" cy="272530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185202" y="5335588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99441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30816" y="5331342"/>
              <a:ext cx="689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1000163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73084" y="4281460"/>
              <a:ext cx="617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112650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41423" y="3231596"/>
              <a:ext cx="617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103886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07640" y="4287838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99224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0192" y="4277242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99441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6839" y="3237984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32951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39018" y="428146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3095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4962" y="1408840"/>
            <a:ext cx="7920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2400" b="1" dirty="0">
                <a:solidFill>
                  <a:srgbClr val="404040"/>
                </a:solidFill>
              </a:rPr>
              <a:t>Brazilian E-Commerce Public Dataset by </a:t>
            </a:r>
            <a:r>
              <a:rPr lang="en-US" altLang="ko-KR" sz="2400" b="1" dirty="0" err="1">
                <a:solidFill>
                  <a:srgbClr val="404040"/>
                </a:solidFill>
              </a:rPr>
              <a:t>Olist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25356" y="6077366"/>
            <a:ext cx="30918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b="1" u="sng" dirty="0">
                <a:solidFill>
                  <a:srgbClr val="FFC000"/>
                </a:solidFill>
              </a:rPr>
              <a:t>https://www.kaggle.com/olistbr/brazilian-ecommerce</a:t>
            </a:r>
            <a:endParaRPr lang="ko-KR" altLang="en-US" sz="900" b="1" u="sng" dirty="0">
              <a:solidFill>
                <a:srgbClr val="FFC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E7E198-94B6-4B3A-875E-42103A1C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0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9035BE-AC30-4814-8CCA-6703EB05E9DC}"/>
              </a:ext>
            </a:extLst>
          </p:cNvPr>
          <p:cNvSpPr/>
          <p:nvPr/>
        </p:nvSpPr>
        <p:spPr>
          <a:xfrm>
            <a:off x="1455928" y="2098408"/>
            <a:ext cx="6994144" cy="412089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68D501-5642-4982-8478-0AB90A6428EF}"/>
              </a:ext>
            </a:extLst>
          </p:cNvPr>
          <p:cNvGraphicFramePr>
            <a:graphicFrameLocks noGrp="1"/>
          </p:cNvGraphicFramePr>
          <p:nvPr/>
        </p:nvGraphicFramePr>
        <p:xfrm>
          <a:off x="1606551" y="3428999"/>
          <a:ext cx="1313433" cy="1367512"/>
        </p:xfrm>
        <a:graphic>
          <a:graphicData uri="http://schemas.openxmlformats.org/drawingml/2006/table">
            <a:tbl>
              <a:tblPr/>
              <a:tblGrid>
                <a:gridCol w="1313433">
                  <a:extLst>
                    <a:ext uri="{9D8B030D-6E8A-4147-A177-3AD203B41FA5}">
                      <a16:colId xmlns:a16="http://schemas.microsoft.com/office/drawing/2014/main" val="531989219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olist_order_reviews_dataset</a:t>
                      </a: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7783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168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5516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review_score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7489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review_comment_title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508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review_comment_message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2429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review_creation_date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04521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review_answer_timestamp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59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BCF649-8352-475B-9F8C-8C3DACE36658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3380231"/>
          <a:ext cx="1509320" cy="1538451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306771598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0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101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6282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146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1163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order_approved_at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287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order_delivered_carrier_date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1539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order_delivered_customer_date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51323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order_estimated_delivery_date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74285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D45E53-9E57-403D-BE75-87FA204BE8CC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2281074"/>
          <a:ext cx="1509320" cy="953623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4036195642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2923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1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payment_sequential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2658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payment_type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64537"/>
                  </a:ext>
                </a:extLst>
              </a:tr>
              <a:tr h="142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payment_installments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58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5006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524718-CEB2-4DB8-AB9A-00DBF2D0D1A8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3903994"/>
          <a:ext cx="1443538" cy="1367512"/>
        </p:xfrm>
        <a:graphic>
          <a:graphicData uri="http://schemas.openxmlformats.org/drawingml/2006/table">
            <a:tbl>
              <a:tblPr/>
              <a:tblGrid>
                <a:gridCol w="1443538">
                  <a:extLst>
                    <a:ext uri="{9D8B030D-6E8A-4147-A177-3AD203B41FA5}">
                      <a16:colId xmlns:a16="http://schemas.microsoft.com/office/drawing/2014/main" val="4074786703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686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200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order_item_id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18230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8311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37227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shipping_limit_date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17087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65298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835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59D9ED6-2753-47D8-BFDE-C13D9BD520A8}"/>
              </a:ext>
            </a:extLst>
          </p:cNvPr>
          <p:cNvGraphicFramePr>
            <a:graphicFrameLocks noGrp="1"/>
          </p:cNvGraphicFramePr>
          <p:nvPr/>
        </p:nvGraphicFramePr>
        <p:xfrm>
          <a:off x="6759111" y="3846487"/>
          <a:ext cx="1566912" cy="854695"/>
        </p:xfrm>
        <a:graphic>
          <a:graphicData uri="http://schemas.openxmlformats.org/drawingml/2006/table">
            <a:tbl>
              <a:tblPr/>
              <a:tblGrid>
                <a:gridCol w="1566912">
                  <a:extLst>
                    <a:ext uri="{9D8B030D-6E8A-4147-A177-3AD203B41FA5}">
                      <a16:colId xmlns:a16="http://schemas.microsoft.com/office/drawing/2014/main" val="3159607016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3296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7287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2909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seller_city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048166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8572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E581BBD-920A-4DC3-8B5D-48227B5D50C3}"/>
              </a:ext>
            </a:extLst>
          </p:cNvPr>
          <p:cNvGraphicFramePr>
            <a:graphicFrameLocks noGrp="1"/>
          </p:cNvGraphicFramePr>
          <p:nvPr/>
        </p:nvGraphicFramePr>
        <p:xfrm>
          <a:off x="6795009" y="5034954"/>
          <a:ext cx="1531014" cy="1025634"/>
        </p:xfrm>
        <a:graphic>
          <a:graphicData uri="http://schemas.openxmlformats.org/drawingml/2006/table">
            <a:tbl>
              <a:tblPr/>
              <a:tblGrid>
                <a:gridCol w="1531014">
                  <a:extLst>
                    <a:ext uri="{9D8B030D-6E8A-4147-A177-3AD203B41FA5}">
                      <a16:colId xmlns:a16="http://schemas.microsoft.com/office/drawing/2014/main" val="2630777735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olist_geolocation_dataset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405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007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8062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07585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6082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5636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1E76537-7D59-4F98-A0E1-9BA24362A4A3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5003526"/>
          <a:ext cx="1509320" cy="941904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101002893"/>
                    </a:ext>
                  </a:extLst>
                </a:gridCol>
              </a:tblGrid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</a:p>
                  </a:txBody>
                  <a:tcPr marL="5414" marR="5414" marT="5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70213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11414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customer_unique_id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3976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customer_zip_code_prefix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204598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customer_city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3565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7680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8A19BAC-332B-4FA7-AB2E-FD964C014087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2229172"/>
          <a:ext cx="1414667" cy="1538450"/>
        </p:xfrm>
        <a:graphic>
          <a:graphicData uri="http://schemas.openxmlformats.org/drawingml/2006/table">
            <a:tbl>
              <a:tblPr/>
              <a:tblGrid>
                <a:gridCol w="1414667">
                  <a:extLst>
                    <a:ext uri="{9D8B030D-6E8A-4147-A177-3AD203B41FA5}">
                      <a16:colId xmlns:a16="http://schemas.microsoft.com/office/drawing/2014/main" val="2833267197"/>
                    </a:ext>
                  </a:extLst>
                </a:gridCol>
              </a:tblGrid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86026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9488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4819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product_name_lenght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4760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product_description_lenght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33444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product_photos_qty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94092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54862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product_length_cm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85552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product_height_cm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8845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product_width_cm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6148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9F29958-661E-4A90-BD26-210323072A03}"/>
              </a:ext>
            </a:extLst>
          </p:cNvPr>
          <p:cNvGraphicFramePr>
            <a:graphicFrameLocks noGrp="1"/>
          </p:cNvGraphicFramePr>
          <p:nvPr/>
        </p:nvGraphicFramePr>
        <p:xfrm>
          <a:off x="6759110" y="2239803"/>
          <a:ext cx="1566913" cy="555433"/>
        </p:xfrm>
        <a:graphic>
          <a:graphicData uri="http://schemas.openxmlformats.org/drawingml/2006/table">
            <a:tbl>
              <a:tblPr/>
              <a:tblGrid>
                <a:gridCol w="1566913">
                  <a:extLst>
                    <a:ext uri="{9D8B030D-6E8A-4147-A177-3AD203B41FA5}">
                      <a16:colId xmlns:a16="http://schemas.microsoft.com/office/drawing/2014/main" val="3240326174"/>
                    </a:ext>
                  </a:extLst>
                </a:gridCol>
              </a:tblGrid>
              <a:tr h="237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translation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740888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78167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06683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2B6F5543-1481-476F-9379-FD4B2478318F}"/>
              </a:ext>
            </a:extLst>
          </p:cNvPr>
          <p:cNvSpPr txBox="1"/>
          <p:nvPr/>
        </p:nvSpPr>
        <p:spPr>
          <a:xfrm flipH="1">
            <a:off x="1863114" y="1463081"/>
            <a:ext cx="619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분석과 관련 없는 변수 제외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25561E-2B80-41EC-950F-2D317720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A55C7A-D3DB-4AC0-BBD3-765DF0CDB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55697"/>
              </p:ext>
            </p:extLst>
          </p:nvPr>
        </p:nvGraphicFramePr>
        <p:xfrm>
          <a:off x="3617284" y="4488652"/>
          <a:ext cx="3728212" cy="811575"/>
        </p:xfrm>
        <a:graphic>
          <a:graphicData uri="http://schemas.openxmlformats.org/drawingml/2006/table">
            <a:tbl>
              <a:tblPr/>
              <a:tblGrid>
                <a:gridCol w="1807972">
                  <a:extLst>
                    <a:ext uri="{9D8B030D-6E8A-4147-A177-3AD203B41FA5}">
                      <a16:colId xmlns:a16="http://schemas.microsoft.com/office/drawing/2014/main" val="258030126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43504537"/>
                    </a:ext>
                  </a:extLst>
                </a:gridCol>
              </a:tblGrid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56555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sports_leisure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4325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28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baby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02163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7819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2B25D-E61F-4107-9B9F-AE29E3EEF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1442"/>
              </p:ext>
            </p:extLst>
          </p:nvPr>
        </p:nvGraphicFramePr>
        <p:xfrm>
          <a:off x="1444235" y="2703449"/>
          <a:ext cx="7028744" cy="1211693"/>
        </p:xfrm>
        <a:graphic>
          <a:graphicData uri="http://schemas.openxmlformats.org/drawingml/2006/table">
            <a:tbl>
              <a:tblPr/>
              <a:tblGrid>
                <a:gridCol w="1879394">
                  <a:extLst>
                    <a:ext uri="{9D8B030D-6E8A-4147-A177-3AD203B41FA5}">
                      <a16:colId xmlns:a16="http://schemas.microsoft.com/office/drawing/2014/main" val="440283373"/>
                    </a:ext>
                  </a:extLst>
                </a:gridCol>
                <a:gridCol w="847759">
                  <a:extLst>
                    <a:ext uri="{9D8B030D-6E8A-4147-A177-3AD203B41FA5}">
                      <a16:colId xmlns:a16="http://schemas.microsoft.com/office/drawing/2014/main" val="3739128337"/>
                    </a:ext>
                  </a:extLst>
                </a:gridCol>
                <a:gridCol w="703326">
                  <a:extLst>
                    <a:ext uri="{9D8B030D-6E8A-4147-A177-3AD203B41FA5}">
                      <a16:colId xmlns:a16="http://schemas.microsoft.com/office/drawing/2014/main" val="1272844099"/>
                    </a:ext>
                  </a:extLst>
                </a:gridCol>
                <a:gridCol w="678207">
                  <a:extLst>
                    <a:ext uri="{9D8B030D-6E8A-4147-A177-3AD203B41FA5}">
                      <a16:colId xmlns:a16="http://schemas.microsoft.com/office/drawing/2014/main" val="2147867458"/>
                    </a:ext>
                  </a:extLst>
                </a:gridCol>
                <a:gridCol w="659368">
                  <a:extLst>
                    <a:ext uri="{9D8B030D-6E8A-4147-A177-3AD203B41FA5}">
                      <a16:colId xmlns:a16="http://schemas.microsoft.com/office/drawing/2014/main" val="961419976"/>
                    </a:ext>
                  </a:extLst>
                </a:gridCol>
                <a:gridCol w="577732">
                  <a:extLst>
                    <a:ext uri="{9D8B030D-6E8A-4147-A177-3AD203B41FA5}">
                      <a16:colId xmlns:a16="http://schemas.microsoft.com/office/drawing/2014/main" val="440909759"/>
                    </a:ext>
                  </a:extLst>
                </a:gridCol>
                <a:gridCol w="590291">
                  <a:extLst>
                    <a:ext uri="{9D8B030D-6E8A-4147-A177-3AD203B41FA5}">
                      <a16:colId xmlns:a16="http://schemas.microsoft.com/office/drawing/2014/main" val="164558044"/>
                    </a:ext>
                  </a:extLst>
                </a:gridCol>
                <a:gridCol w="551780">
                  <a:extLst>
                    <a:ext uri="{9D8B030D-6E8A-4147-A177-3AD203B41FA5}">
                      <a16:colId xmlns:a16="http://schemas.microsoft.com/office/drawing/2014/main" val="1098973207"/>
                    </a:ext>
                  </a:extLst>
                </a:gridCol>
                <a:gridCol w="540887">
                  <a:extLst>
                    <a:ext uri="{9D8B030D-6E8A-4147-A177-3AD203B41FA5}">
                      <a16:colId xmlns:a16="http://schemas.microsoft.com/office/drawing/2014/main" val="1661750411"/>
                    </a:ext>
                  </a:extLst>
                </a:gridCol>
              </a:tblGrid>
              <a:tr h="4038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name_lenght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_description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_photos_qty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_length_cm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_width_cm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474409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64220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2643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82459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4932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3238172" y="2642248"/>
            <a:ext cx="999744" cy="1364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3565976" y="4434374"/>
            <a:ext cx="1719072" cy="962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738044" y="4006363"/>
            <a:ext cx="687468" cy="428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457055" y="2303517"/>
            <a:ext cx="294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olist_products_dataset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3533699" y="5296136"/>
            <a:ext cx="455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product_category_name_translation</a:t>
            </a:r>
            <a:endParaRPr lang="en-US" altLang="ko-KR" sz="2000" b="1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9D1308-243E-4DB6-8AE4-7E2C06FA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A6F68-ED35-4698-8827-ABA010ED52BF}"/>
              </a:ext>
            </a:extLst>
          </p:cNvPr>
          <p:cNvSpPr txBox="1"/>
          <p:nvPr/>
        </p:nvSpPr>
        <p:spPr>
          <a:xfrm flipH="1">
            <a:off x="5547931" y="5064210"/>
            <a:ext cx="293034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고객의 위치가 </a:t>
            </a:r>
            <a:r>
              <a:rPr lang="en-US" altLang="ko-KR" sz="1400" dirty="0" err="1">
                <a:solidFill>
                  <a:schemeClr val="bg1"/>
                </a:solidFill>
              </a:rPr>
              <a:t>zip_code</a:t>
            </a:r>
            <a:r>
              <a:rPr lang="ko-KR" altLang="en-US" sz="1400" dirty="0">
                <a:solidFill>
                  <a:schemeClr val="bg1"/>
                </a:solidFill>
              </a:rPr>
              <a:t>로 주어지는데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정확한 위치는 복수의 값이므로 좌표에 해당하는 값을 평균화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4030533" y="4981423"/>
            <a:ext cx="368173" cy="135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611382" y="2162524"/>
            <a:ext cx="3790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olist_geolocation_dataset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2074987" y="5553024"/>
            <a:ext cx="3911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geolocation_zip_code_prefix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값으로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평균화</a:t>
            </a:r>
            <a:endParaRPr lang="en-US" altLang="ko-KR" sz="14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1044CA-C7B0-480B-8608-F5A54B2CACC2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2564570"/>
          <a:ext cx="5369561" cy="2335760"/>
        </p:xfrm>
        <a:graphic>
          <a:graphicData uri="http://schemas.openxmlformats.org/drawingml/2006/table">
            <a:tbl>
              <a:tblPr/>
              <a:tblGrid>
                <a:gridCol w="1476629">
                  <a:extLst>
                    <a:ext uri="{9D8B030D-6E8A-4147-A177-3AD203B41FA5}">
                      <a16:colId xmlns:a16="http://schemas.microsoft.com/office/drawing/2014/main" val="4292317696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2858745764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482820471"/>
                    </a:ext>
                  </a:extLst>
                </a:gridCol>
                <a:gridCol w="968439">
                  <a:extLst>
                    <a:ext uri="{9D8B030D-6E8A-4147-A177-3AD203B41FA5}">
                      <a16:colId xmlns:a16="http://schemas.microsoft.com/office/drawing/2014/main" val="299206625"/>
                    </a:ext>
                  </a:extLst>
                </a:gridCol>
                <a:gridCol w="1045147">
                  <a:extLst>
                    <a:ext uri="{9D8B030D-6E8A-4147-A177-3AD203B41FA5}">
                      <a16:colId xmlns:a16="http://schemas.microsoft.com/office/drawing/2014/main" val="1446135891"/>
                    </a:ext>
                  </a:extLst>
                </a:gridCol>
              </a:tblGrid>
              <a:tr h="166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2786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392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-23.54741686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-46.63636125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24323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0698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-23.54813707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-46.63590489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0186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48454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7049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89187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7962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24799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6197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3282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-23.54464134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-46.63317979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9207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53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C81390-CCBB-40FE-8ECB-9E4EB4CCCAEA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5250684"/>
          <a:ext cx="3735071" cy="398712"/>
        </p:xfrm>
        <a:graphic>
          <a:graphicData uri="http://schemas.openxmlformats.org/drawingml/2006/table">
            <a:tbl>
              <a:tblPr/>
              <a:tblGrid>
                <a:gridCol w="1764420">
                  <a:extLst>
                    <a:ext uri="{9D8B030D-6E8A-4147-A177-3AD203B41FA5}">
                      <a16:colId xmlns:a16="http://schemas.microsoft.com/office/drawing/2014/main" val="1145258439"/>
                    </a:ext>
                  </a:extLst>
                </a:gridCol>
                <a:gridCol w="962411">
                  <a:extLst>
                    <a:ext uri="{9D8B030D-6E8A-4147-A177-3AD203B41FA5}">
                      <a16:colId xmlns:a16="http://schemas.microsoft.com/office/drawing/2014/main" val="133104760"/>
                    </a:ext>
                  </a:extLst>
                </a:gridCol>
                <a:gridCol w="1008240">
                  <a:extLst>
                    <a:ext uri="{9D8B030D-6E8A-4147-A177-3AD203B41FA5}">
                      <a16:colId xmlns:a16="http://schemas.microsoft.com/office/drawing/2014/main" val="4156983243"/>
                    </a:ext>
                  </a:extLst>
                </a:gridCol>
              </a:tblGrid>
              <a:tr h="1993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240599"/>
                  </a:ext>
                </a:extLst>
              </a:tr>
              <a:tr h="1993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-23.54814573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-46.63497921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75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3016626" y="2493385"/>
            <a:ext cx="2027814" cy="2488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3325368" y="5116892"/>
            <a:ext cx="2146676" cy="603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6FF169-4966-426B-94BF-77A258F7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5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6146228" y="3839390"/>
            <a:ext cx="2280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완료된 경우에만 배송출발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배송도착 데이터가 존재하므로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olist_orders_dataset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order_status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delivered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값만을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89BED-6236-42CD-94C8-1C3A2F8E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2230733"/>
            <a:ext cx="4411598" cy="36215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0BC9A-CD9A-4BEF-8893-31747D9DB522}"/>
              </a:ext>
            </a:extLst>
          </p:cNvPr>
          <p:cNvGraphicFramePr>
            <a:graphicFrameLocks noGrp="1"/>
          </p:cNvGraphicFramePr>
          <p:nvPr/>
        </p:nvGraphicFramePr>
        <p:xfrm>
          <a:off x="3012759" y="2064517"/>
          <a:ext cx="5346382" cy="1537576"/>
        </p:xfrm>
        <a:graphic>
          <a:graphicData uri="http://schemas.openxmlformats.org/drawingml/2006/table">
            <a:tbl>
              <a:tblPr/>
              <a:tblGrid>
                <a:gridCol w="825060">
                  <a:extLst>
                    <a:ext uri="{9D8B030D-6E8A-4147-A177-3AD203B41FA5}">
                      <a16:colId xmlns:a16="http://schemas.microsoft.com/office/drawing/2014/main" val="256888481"/>
                    </a:ext>
                  </a:extLst>
                </a:gridCol>
                <a:gridCol w="884463">
                  <a:extLst>
                    <a:ext uri="{9D8B030D-6E8A-4147-A177-3AD203B41FA5}">
                      <a16:colId xmlns:a16="http://schemas.microsoft.com/office/drawing/2014/main" val="1467596146"/>
                    </a:ext>
                  </a:extLst>
                </a:gridCol>
                <a:gridCol w="448832">
                  <a:extLst>
                    <a:ext uri="{9D8B030D-6E8A-4147-A177-3AD203B41FA5}">
                      <a16:colId xmlns:a16="http://schemas.microsoft.com/office/drawing/2014/main" val="416253168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109922772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677853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515315872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901795"/>
                    </a:ext>
                  </a:extLst>
                </a:gridCol>
                <a:gridCol w="600643">
                  <a:extLst>
                    <a:ext uri="{9D8B030D-6E8A-4147-A177-3AD203B41FA5}">
                      <a16:colId xmlns:a16="http://schemas.microsoft.com/office/drawing/2014/main" val="3182714338"/>
                    </a:ext>
                  </a:extLst>
                </a:gridCol>
              </a:tblGrid>
              <a:tr h="2296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_approved_at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7116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a4591c265e18cb1dcee52889e2d8acc3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503740e9ca751ccdda7ba28e9ab8f608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21:57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22:10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2017-07-11 14:58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2017-07-26 10:57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2017-08-01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123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136cce7faa42fdb2cefd53fdc79a6098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ed0271e0b7da060a393796590e7b737a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invoiced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2017-04-11 12:22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2017-04-13 13:25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2017-05-09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90777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ee64d42b8cf066f35eac1cf57de1aa85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caded193e8e47b8362864762a83db3c5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2018-06-04 16:44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4:31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14:32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2018-06-28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73155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15bed8e2fec7fdbadb186b57c46c92f2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f3f0e613e0bdb9c7cee75504f0f90679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processing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2017-10-03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775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6942b8da583c2f9957e990d028607019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52006a9383bf149a4fb24226b173106f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2018-01-10 11:33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2:32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19:39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2018-02-07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91419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8e24261a7e58791d10cb1bf9da94df5c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64a254d30eed42cd0e6c36dddb88adf0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unavailable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15:09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15:26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2017-12-05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592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1b9ecfe83cdc259250e1a8aca174f0ad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6d6b50b66d79f80827b6d96751528d30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canceled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2018-08-04 14:29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2018-08-07 4:10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2018-08-14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2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5D1309-8CAA-4DEB-A71D-D40AB4797A91}"/>
              </a:ext>
            </a:extLst>
          </p:cNvPr>
          <p:cNvSpPr/>
          <p:nvPr/>
        </p:nvSpPr>
        <p:spPr>
          <a:xfrm>
            <a:off x="4663440" y="2423160"/>
            <a:ext cx="3162300" cy="124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68E1C2-94F4-408A-B0C2-0F9494CA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4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60830" y="2133258"/>
            <a:ext cx="3592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olist_order_items_dataset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048F11-91FA-4E09-9CE7-9B965E8A91E6}"/>
              </a:ext>
            </a:extLst>
          </p:cNvPr>
          <p:cNvGraphicFramePr>
            <a:graphicFrameLocks noGrp="1"/>
          </p:cNvGraphicFramePr>
          <p:nvPr/>
        </p:nvGraphicFramePr>
        <p:xfrm>
          <a:off x="1560830" y="2528301"/>
          <a:ext cx="6810772" cy="746894"/>
        </p:xfrm>
        <a:graphic>
          <a:graphicData uri="http://schemas.openxmlformats.org/drawingml/2006/table">
            <a:tbl>
              <a:tblPr/>
              <a:tblGrid>
                <a:gridCol w="1540510">
                  <a:extLst>
                    <a:ext uri="{9D8B030D-6E8A-4147-A177-3AD203B41FA5}">
                      <a16:colId xmlns:a16="http://schemas.microsoft.com/office/drawing/2014/main" val="2039743789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346009076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417381849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137374727"/>
                    </a:ext>
                  </a:extLst>
                </a:gridCol>
                <a:gridCol w="777081">
                  <a:extLst>
                    <a:ext uri="{9D8B030D-6E8A-4147-A177-3AD203B41FA5}">
                      <a16:colId xmlns:a16="http://schemas.microsoft.com/office/drawing/2014/main" val="1452665835"/>
                    </a:ext>
                  </a:extLst>
                </a:gridCol>
                <a:gridCol w="354728">
                  <a:extLst>
                    <a:ext uri="{9D8B030D-6E8A-4147-A177-3AD203B41FA5}">
                      <a16:colId xmlns:a16="http://schemas.microsoft.com/office/drawing/2014/main" val="935497515"/>
                    </a:ext>
                  </a:extLst>
                </a:gridCol>
                <a:gridCol w="503713">
                  <a:extLst>
                    <a:ext uri="{9D8B030D-6E8A-4147-A177-3AD203B41FA5}">
                      <a16:colId xmlns:a16="http://schemas.microsoft.com/office/drawing/2014/main" val="360594383"/>
                    </a:ext>
                  </a:extLst>
                </a:gridCol>
              </a:tblGrid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_value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4781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d41dc2f2979f52d75d78714b378d4068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7299e27ed73d2ad986de7f7c77d919fa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32.57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81870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880be32f4db1d9f6e2bec38fb6ac23ab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fa40cc5b934574b62717c68f3d678b6d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7.16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9950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0D0CE5-4687-4426-864B-BF60A3C04BE3}"/>
              </a:ext>
            </a:extLst>
          </p:cNvPr>
          <p:cNvGraphicFramePr>
            <a:graphicFrameLocks noGrp="1"/>
          </p:cNvGraphicFramePr>
          <p:nvPr/>
        </p:nvGraphicFramePr>
        <p:xfrm>
          <a:off x="1491241" y="5045846"/>
          <a:ext cx="6997439" cy="746894"/>
        </p:xfrm>
        <a:graphic>
          <a:graphicData uri="http://schemas.openxmlformats.org/drawingml/2006/table">
            <a:tbl>
              <a:tblPr/>
              <a:tblGrid>
                <a:gridCol w="1556759">
                  <a:extLst>
                    <a:ext uri="{9D8B030D-6E8A-4147-A177-3AD203B41FA5}">
                      <a16:colId xmlns:a16="http://schemas.microsoft.com/office/drawing/2014/main" val="1703140334"/>
                    </a:ext>
                  </a:extLst>
                </a:gridCol>
                <a:gridCol w="1384602">
                  <a:extLst>
                    <a:ext uri="{9D8B030D-6E8A-4147-A177-3AD203B41FA5}">
                      <a16:colId xmlns:a16="http://schemas.microsoft.com/office/drawing/2014/main" val="1497312538"/>
                    </a:ext>
                  </a:extLst>
                </a:gridCol>
                <a:gridCol w="538758">
                  <a:extLst>
                    <a:ext uri="{9D8B030D-6E8A-4147-A177-3AD203B41FA5}">
                      <a16:colId xmlns:a16="http://schemas.microsoft.com/office/drawing/2014/main" val="3328395421"/>
                    </a:ext>
                  </a:extLst>
                </a:gridCol>
                <a:gridCol w="723475">
                  <a:extLst>
                    <a:ext uri="{9D8B030D-6E8A-4147-A177-3AD203B41FA5}">
                      <a16:colId xmlns:a16="http://schemas.microsoft.com/office/drawing/2014/main" val="3514803482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69448064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804914172"/>
                    </a:ext>
                  </a:extLst>
                </a:gridCol>
                <a:gridCol w="677296">
                  <a:extLst>
                    <a:ext uri="{9D8B030D-6E8A-4147-A177-3AD203B41FA5}">
                      <a16:colId xmlns:a16="http://schemas.microsoft.com/office/drawing/2014/main" val="2969539769"/>
                    </a:ext>
                  </a:extLst>
                </a:gridCol>
                <a:gridCol w="715779">
                  <a:extLst>
                    <a:ext uri="{9D8B030D-6E8A-4147-A177-3AD203B41FA5}">
                      <a16:colId xmlns:a16="http://schemas.microsoft.com/office/drawing/2014/main" val="1581426690"/>
                    </a:ext>
                  </a:extLst>
                </a:gridCol>
              </a:tblGrid>
              <a:tr h="477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approved_at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76121"/>
                  </a:ext>
                </a:extLst>
              </a:tr>
              <a:tr h="268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75fd1fb0bb511fc71ac2b2649c02b21b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9:19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9:30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18:09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2017-08-07 19:07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2017-09-05 0:00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1453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0FE4-C71E-474A-A6AA-6B4AA4BBDD38}"/>
              </a:ext>
            </a:extLst>
          </p:cNvPr>
          <p:cNvSpPr/>
          <p:nvPr/>
        </p:nvSpPr>
        <p:spPr>
          <a:xfrm>
            <a:off x="1491240" y="249338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170F95-149B-4798-A573-50BFAEF8709C}"/>
              </a:ext>
            </a:extLst>
          </p:cNvPr>
          <p:cNvSpPr/>
          <p:nvPr/>
        </p:nvSpPr>
        <p:spPr>
          <a:xfrm>
            <a:off x="1424953" y="499339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A0F39D-9499-4B14-B94E-DEAE4C40E7C1}"/>
              </a:ext>
            </a:extLst>
          </p:cNvPr>
          <p:cNvSpPr/>
          <p:nvPr/>
        </p:nvSpPr>
        <p:spPr>
          <a:xfrm>
            <a:off x="5072642" y="2446909"/>
            <a:ext cx="1770118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66F31-C940-4CEF-A5D8-920C44CD669B}"/>
              </a:ext>
            </a:extLst>
          </p:cNvPr>
          <p:cNvSpPr txBox="1"/>
          <p:nvPr/>
        </p:nvSpPr>
        <p:spPr>
          <a:xfrm>
            <a:off x="1499786" y="5857614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olist_orders_dataset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AF1FC7-7D3E-4A41-B001-D78E0CA98F29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flipH="1">
            <a:off x="2260483" y="3345180"/>
            <a:ext cx="66287" cy="16482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975E0F-D380-4CA4-A4AC-2C59543BA210}"/>
              </a:ext>
            </a:extLst>
          </p:cNvPr>
          <p:cNvSpPr txBox="1"/>
          <p:nvPr/>
        </p:nvSpPr>
        <p:spPr>
          <a:xfrm>
            <a:off x="2646999" y="3503015"/>
            <a:ext cx="5587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order_id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배송정보가 기재 되는데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발송지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다른 경우가 존재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정확하지 않으므로 데이터에서 삭제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삭제건수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:3103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1AF43-C6B2-42CD-984F-10AD191139BD}"/>
              </a:ext>
            </a:extLst>
          </p:cNvPr>
          <p:cNvSpPr txBox="1"/>
          <p:nvPr/>
        </p:nvSpPr>
        <p:spPr>
          <a:xfrm>
            <a:off x="5085603" y="2108064"/>
            <a:ext cx="26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판매자가 일치하지 않음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7B6F8-20E2-40B3-9AB4-22271FD7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4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098415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결측치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0B10DF2B-7965-4A83-B6FB-81FA06D2F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1"/>
          <a:stretch/>
        </p:blipFill>
        <p:spPr>
          <a:xfrm>
            <a:off x="5127625" y="2973445"/>
            <a:ext cx="3248025" cy="1546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BFF94-2101-4373-AAA5-96F9C1379144}"/>
              </a:ext>
            </a:extLst>
          </p:cNvPr>
          <p:cNvSpPr/>
          <p:nvPr/>
        </p:nvSpPr>
        <p:spPr>
          <a:xfrm>
            <a:off x="1606468" y="4671773"/>
            <a:ext cx="3134100" cy="6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D361A-C525-42C2-A583-54F3FB74DF78}"/>
              </a:ext>
            </a:extLst>
          </p:cNvPr>
          <p:cNvSpPr txBox="1"/>
          <p:nvPr/>
        </p:nvSpPr>
        <p:spPr>
          <a:xfrm>
            <a:off x="5129017" y="5069083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결측치이므로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값을 삭제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DE47A9-5CD7-4AC0-BF13-FF1A99165D77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 flipV="1">
            <a:off x="4740568" y="4988004"/>
            <a:ext cx="388449" cy="23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86EC7-D9BB-441B-BD96-5E967499501D}"/>
              </a:ext>
            </a:extLst>
          </p:cNvPr>
          <p:cNvSpPr/>
          <p:nvPr/>
        </p:nvSpPr>
        <p:spPr>
          <a:xfrm>
            <a:off x="5181600" y="3657599"/>
            <a:ext cx="3070860" cy="815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C58895-B0F4-454F-87CD-A4991EFA9F13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flipH="1" flipV="1">
            <a:off x="6717030" y="4472939"/>
            <a:ext cx="4824" cy="596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BC0F4D-5E17-4A95-9020-11920996B750}"/>
              </a:ext>
            </a:extLst>
          </p:cNvPr>
          <p:cNvSpPr/>
          <p:nvPr/>
        </p:nvSpPr>
        <p:spPr>
          <a:xfrm>
            <a:off x="5181600" y="3021174"/>
            <a:ext cx="3070860" cy="197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98FDE-F333-4C6B-96AA-CB2B1123AB55}"/>
              </a:ext>
            </a:extLst>
          </p:cNvPr>
          <p:cNvSpPr txBox="1"/>
          <p:nvPr/>
        </p:nvSpPr>
        <p:spPr>
          <a:xfrm>
            <a:off x="5159497" y="2403067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카테고리로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‘other’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A608A0-06A8-407F-A1A4-0CDFAE1E6C42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 flipH="1">
            <a:off x="6751638" y="2710844"/>
            <a:ext cx="696" cy="262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D008DE-E1A6-4BD7-88E9-82FD95F4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9480" y="2002779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098415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결측치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ADE40-BCBD-4E0B-83A7-8335873F9FD6}"/>
              </a:ext>
            </a:extLst>
          </p:cNvPr>
          <p:cNvSpPr/>
          <p:nvPr/>
        </p:nvSpPr>
        <p:spPr>
          <a:xfrm>
            <a:off x="1606468" y="5335629"/>
            <a:ext cx="3134100" cy="78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A1A4B-95CB-47B3-99FA-0F72037F5C01}"/>
              </a:ext>
            </a:extLst>
          </p:cNvPr>
          <p:cNvSpPr txBox="1"/>
          <p:nvPr/>
        </p:nvSpPr>
        <p:spPr>
          <a:xfrm>
            <a:off x="4981708" y="4293343"/>
            <a:ext cx="3185673" cy="6771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탐색한 결과 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건이 한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에게서 발생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건의 가격이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두가지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제품의 평균값으로 처리하고 나머지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행은 삭제 처리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BE8DF2B-1444-4B7C-BCC6-3833F24AE3A7}"/>
              </a:ext>
            </a:extLst>
          </p:cNvPr>
          <p:cNvCxnSpPr>
            <a:cxnSpLocks/>
            <a:stCxn id="55" idx="1"/>
            <a:endCxn id="31" idx="3"/>
          </p:cNvCxnSpPr>
          <p:nvPr/>
        </p:nvCxnSpPr>
        <p:spPr>
          <a:xfrm flipH="1">
            <a:off x="4740568" y="4631897"/>
            <a:ext cx="241140" cy="1097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4FF92E-FD8C-451B-887F-E1623A9C2442}"/>
              </a:ext>
            </a:extLst>
          </p:cNvPr>
          <p:cNvGraphicFramePr>
            <a:graphicFrameLocks noGrp="1"/>
          </p:cNvGraphicFramePr>
          <p:nvPr/>
        </p:nvGraphicFramePr>
        <p:xfrm>
          <a:off x="2720151" y="2592248"/>
          <a:ext cx="5234215" cy="160337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58755">
                  <a:extLst>
                    <a:ext uri="{9D8B030D-6E8A-4147-A177-3AD203B41FA5}">
                      <a16:colId xmlns:a16="http://schemas.microsoft.com/office/drawing/2014/main" val="3797844116"/>
                    </a:ext>
                  </a:extLst>
                </a:gridCol>
                <a:gridCol w="676770">
                  <a:extLst>
                    <a:ext uri="{9D8B030D-6E8A-4147-A177-3AD203B41FA5}">
                      <a16:colId xmlns:a16="http://schemas.microsoft.com/office/drawing/2014/main" val="1048421591"/>
                    </a:ext>
                  </a:extLst>
                </a:gridCol>
                <a:gridCol w="386725">
                  <a:extLst>
                    <a:ext uri="{9D8B030D-6E8A-4147-A177-3AD203B41FA5}">
                      <a16:colId xmlns:a16="http://schemas.microsoft.com/office/drawing/2014/main" val="703341623"/>
                    </a:ext>
                  </a:extLst>
                </a:gridCol>
                <a:gridCol w="214846">
                  <a:extLst>
                    <a:ext uri="{9D8B030D-6E8A-4147-A177-3AD203B41FA5}">
                      <a16:colId xmlns:a16="http://schemas.microsoft.com/office/drawing/2014/main" val="4109049502"/>
                    </a:ext>
                  </a:extLst>
                </a:gridCol>
                <a:gridCol w="923843">
                  <a:extLst>
                    <a:ext uri="{9D8B030D-6E8A-4147-A177-3AD203B41FA5}">
                      <a16:colId xmlns:a16="http://schemas.microsoft.com/office/drawing/2014/main" val="21076859"/>
                    </a:ext>
                  </a:extLst>
                </a:gridCol>
                <a:gridCol w="999040">
                  <a:extLst>
                    <a:ext uri="{9D8B030D-6E8A-4147-A177-3AD203B41FA5}">
                      <a16:colId xmlns:a16="http://schemas.microsoft.com/office/drawing/2014/main" val="3601119309"/>
                    </a:ext>
                  </a:extLst>
                </a:gridCol>
                <a:gridCol w="1074236">
                  <a:extLst>
                    <a:ext uri="{9D8B030D-6E8A-4147-A177-3AD203B41FA5}">
                      <a16:colId xmlns:a16="http://schemas.microsoft.com/office/drawing/2014/main" val="1564772350"/>
                    </a:ext>
                  </a:extLst>
                </a:gridCol>
              </a:tblGrid>
              <a:tr h="3456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order_id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seller_id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price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product_length_cm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product_height</a:t>
                      </a: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product_width</a:t>
                      </a: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50978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101157d4fae1c9fb74a00a5dee265c25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843183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1521c6bb7b1028154c8c67cf80fa809f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99003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415cfaaaa8cea49f934470548797fed1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18732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415cfaaaa8cea49f934470548797fed1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10434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595316a07cd3dea9db7adfcc7e247ae7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235290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6e150190fbe04c642a9cf0b80d83ee16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61179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95E6F734-8F59-4258-ADBE-690EDA05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38" y="5294343"/>
            <a:ext cx="3257550" cy="828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2A1224-DA4F-4A38-BCC1-8428E6F9DFBC}"/>
              </a:ext>
            </a:extLst>
          </p:cNvPr>
          <p:cNvSpPr txBox="1"/>
          <p:nvPr/>
        </p:nvSpPr>
        <p:spPr>
          <a:xfrm>
            <a:off x="4988638" y="5048413"/>
            <a:ext cx="3250455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295F09-763A-4B04-8ECC-4860826C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6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3DD1B-9346-4899-97FD-43F703CA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8" y="2874272"/>
            <a:ext cx="3960000" cy="320975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218778" y="3302032"/>
            <a:ext cx="21523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404040"/>
                </a:solidFill>
              </a:rPr>
              <a:t>데이터셋에</a:t>
            </a:r>
            <a:r>
              <a:rPr lang="ko-KR" altLang="en-US" sz="1400" dirty="0">
                <a:solidFill>
                  <a:srgbClr val="404040"/>
                </a:solidFill>
              </a:rPr>
              <a:t> 포함된 기간인 </a:t>
            </a:r>
            <a:r>
              <a:rPr lang="en-US" altLang="ko-KR" sz="1400" dirty="0">
                <a:solidFill>
                  <a:srgbClr val="404040"/>
                </a:solidFill>
              </a:rPr>
              <a:t>2016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09</a:t>
            </a:r>
            <a:r>
              <a:rPr lang="ko-KR" altLang="en-US" sz="1400" dirty="0">
                <a:solidFill>
                  <a:srgbClr val="404040"/>
                </a:solidFill>
              </a:rPr>
              <a:t>월부터 </a:t>
            </a:r>
            <a:r>
              <a:rPr lang="en-US" altLang="ko-KR" sz="1400" dirty="0">
                <a:solidFill>
                  <a:srgbClr val="404040"/>
                </a:solidFill>
              </a:rPr>
              <a:t>2018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08</a:t>
            </a:r>
            <a:r>
              <a:rPr lang="ko-KR" altLang="en-US" sz="1400" dirty="0">
                <a:solidFill>
                  <a:srgbClr val="404040"/>
                </a:solidFill>
              </a:rPr>
              <a:t>월까지 월별 주문량이 지속적으로 증가하는 추세에 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9240" y="2311286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월별 주문량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7E9FA-47E6-4724-BFCF-63B94A40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69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-17182" y="104211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7190" y="642006"/>
            <a:ext cx="1311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CONTENTS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818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1.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818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2. Data Handling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3. 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1314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4. Conclusion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7695" y="1848246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프로젝트 개요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일정표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환경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방법론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695" y="4647659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수집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전처리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EDA </a:t>
            </a:r>
            <a:r>
              <a:rPr lang="ko-KR" altLang="en-US" spc="-122" dirty="0">
                <a:solidFill>
                  <a:schemeClr val="bg1"/>
                </a:solidFill>
              </a:rPr>
              <a:t>및 시각화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파생변수</a:t>
            </a:r>
            <a:r>
              <a:rPr lang="ko-KR" altLang="en-US" spc="-122" dirty="0">
                <a:solidFill>
                  <a:schemeClr val="bg1"/>
                </a:solidFill>
              </a:rPr>
              <a:t> 추가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6431" y="4644453"/>
            <a:ext cx="2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결론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6431" y="1853038"/>
            <a:ext cx="216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머신러닝</a:t>
            </a:r>
            <a:r>
              <a:rPr lang="ko-KR" altLang="en-US" spc="-122" dirty="0">
                <a:solidFill>
                  <a:schemeClr val="bg1"/>
                </a:solidFill>
              </a:rPr>
              <a:t> 기법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모형 최적화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모형별</a:t>
            </a:r>
            <a:r>
              <a:rPr lang="ko-KR" altLang="en-US" spc="-122" dirty="0">
                <a:solidFill>
                  <a:schemeClr val="bg1"/>
                </a:solidFill>
              </a:rPr>
              <a:t> 평가표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4BA874-6230-4FA6-AB5D-0006C8D6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0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13494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218778" y="2535807"/>
            <a:ext cx="2152380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연속형</a:t>
            </a:r>
            <a:r>
              <a:rPr lang="ko-KR" altLang="en-US" sz="1200" dirty="0">
                <a:solidFill>
                  <a:srgbClr val="404040"/>
                </a:solidFill>
              </a:rPr>
              <a:t> 변수 간 상관성을 파악하기 위한 </a:t>
            </a:r>
            <a:r>
              <a:rPr lang="ko-KR" altLang="en-US" sz="1200" dirty="0" err="1">
                <a:solidFill>
                  <a:srgbClr val="404040"/>
                </a:solidFill>
              </a:rPr>
              <a:t>피어슨</a:t>
            </a:r>
            <a:r>
              <a:rPr lang="ko-KR" altLang="en-US" sz="1200" dirty="0">
                <a:solidFill>
                  <a:srgbClr val="404040"/>
                </a:solidFill>
              </a:rPr>
              <a:t> 상관계수 분석에서 파악된 상관성</a:t>
            </a:r>
            <a:endParaRPr lang="en-US" altLang="ko-KR" sz="1200" dirty="0">
              <a:solidFill>
                <a:srgbClr val="40404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1892" y="2597963"/>
            <a:ext cx="4126153" cy="3600000"/>
            <a:chOff x="1605997" y="2450522"/>
            <a:chExt cx="4126153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1605997" y="2450522"/>
              <a:ext cx="4126153" cy="3600000"/>
              <a:chOff x="1605997" y="2450522"/>
              <a:chExt cx="4126153" cy="36000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606550" y="2450522"/>
                <a:ext cx="4125600" cy="36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997" y="2450522"/>
                <a:ext cx="4126153" cy="3600000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3090863" y="30289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94038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76688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87715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63134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17033" y="2856986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59240" y="2072004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 err="1">
                <a:solidFill>
                  <a:schemeClr val="lt1"/>
                </a:solidFill>
              </a:rPr>
              <a:t>피어슨</a:t>
            </a:r>
            <a:r>
              <a:rPr lang="ko-KR" altLang="en-US" sz="2000" b="1" dirty="0">
                <a:solidFill>
                  <a:schemeClr val="lt1"/>
                </a:solidFill>
              </a:rPr>
              <a:t> 상관계수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9887E-247E-4193-B8FF-14FE2903A0B1}"/>
              </a:ext>
            </a:extLst>
          </p:cNvPr>
          <p:cNvSpPr txBox="1"/>
          <p:nvPr/>
        </p:nvSpPr>
        <p:spPr>
          <a:xfrm>
            <a:off x="6218778" y="4010398"/>
            <a:ext cx="233225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운송비           </a:t>
            </a:r>
            <a:r>
              <a:rPr lang="en-US" altLang="ko-KR" sz="1100" dirty="0">
                <a:solidFill>
                  <a:srgbClr val="404040"/>
                </a:solidFill>
              </a:rPr>
              <a:t>	-  </a:t>
            </a:r>
            <a:r>
              <a:rPr lang="ko-KR" altLang="en-US" sz="1100" dirty="0">
                <a:solidFill>
                  <a:srgbClr val="404040"/>
                </a:solidFill>
              </a:rPr>
              <a:t>제품가격 </a:t>
            </a:r>
            <a:r>
              <a:rPr lang="en-US" altLang="ko-KR" sz="1100" dirty="0">
                <a:solidFill>
                  <a:srgbClr val="404040"/>
                </a:solidFill>
              </a:rPr>
              <a:t>	0.42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제품의 무게</a:t>
            </a:r>
            <a:r>
              <a:rPr lang="en-US" altLang="ko-KR" sz="1100" dirty="0">
                <a:solidFill>
                  <a:srgbClr val="404040"/>
                </a:solidFill>
              </a:rPr>
              <a:t>	-</a:t>
            </a:r>
            <a:r>
              <a:rPr lang="ko-KR" altLang="en-US" sz="1100" dirty="0">
                <a:solidFill>
                  <a:srgbClr val="404040"/>
                </a:solidFill>
              </a:rPr>
              <a:t> </a:t>
            </a:r>
            <a:r>
              <a:rPr lang="en-US" altLang="ko-KR" sz="1100" dirty="0">
                <a:solidFill>
                  <a:srgbClr val="404040"/>
                </a:solidFill>
              </a:rPr>
              <a:t> </a:t>
            </a:r>
            <a:r>
              <a:rPr lang="ko-KR" altLang="en-US" sz="1100" dirty="0">
                <a:solidFill>
                  <a:srgbClr val="404040"/>
                </a:solidFill>
              </a:rPr>
              <a:t>운송비</a:t>
            </a:r>
            <a:r>
              <a:rPr lang="en-US" altLang="ko-KR" sz="1100" dirty="0">
                <a:solidFill>
                  <a:srgbClr val="404040"/>
                </a:solidFill>
              </a:rPr>
              <a:t>	0.62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배송기간</a:t>
            </a:r>
            <a:r>
              <a:rPr lang="en-US" altLang="ko-KR" sz="1100" dirty="0">
                <a:solidFill>
                  <a:srgbClr val="404040"/>
                </a:solidFill>
              </a:rPr>
              <a:t>	-  </a:t>
            </a:r>
            <a:r>
              <a:rPr lang="ko-KR" altLang="en-US" sz="1100" dirty="0">
                <a:solidFill>
                  <a:srgbClr val="404040"/>
                </a:solidFill>
              </a:rPr>
              <a:t>고객의 위치</a:t>
            </a:r>
            <a:r>
              <a:rPr lang="en-US" altLang="ko-KR" sz="1100" dirty="0">
                <a:solidFill>
                  <a:srgbClr val="404040"/>
                </a:solidFill>
              </a:rPr>
              <a:t>	0.27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205D0-C6AE-456A-B1AA-38D78A2E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5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33058606-E221-4657-AE40-28A72916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0" y="2545653"/>
            <a:ext cx="3240000" cy="2184325"/>
          </a:xfrm>
          <a:prstGeom prst="rect">
            <a:avLst/>
          </a:prstGeom>
        </p:spPr>
      </p:pic>
      <p:pic>
        <p:nvPicPr>
          <p:cNvPr id="5" name="그림 4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4A64E2CC-21DD-4A7C-8190-3D6F64C0A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31" y="2552202"/>
            <a:ext cx="3240000" cy="216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54968" y="4880791"/>
            <a:ext cx="7199999" cy="144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E1461-C065-47EC-8535-149961B35E8C}"/>
              </a:ext>
            </a:extLst>
          </p:cNvPr>
          <p:cNvSpPr txBox="1"/>
          <p:nvPr/>
        </p:nvSpPr>
        <p:spPr>
          <a:xfrm>
            <a:off x="1713000" y="5002859"/>
            <a:ext cx="648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1</a:t>
            </a:r>
            <a:r>
              <a:rPr lang="ko-KR" altLang="en-US" sz="1400" dirty="0">
                <a:solidFill>
                  <a:srgbClr val="404040"/>
                </a:solidFill>
              </a:rPr>
              <a:t>점 리뷰와 </a:t>
            </a:r>
            <a:r>
              <a:rPr lang="en-US" altLang="ko-KR" sz="1400" dirty="0">
                <a:solidFill>
                  <a:srgbClr val="404040"/>
                </a:solidFill>
              </a:rPr>
              <a:t>2</a:t>
            </a:r>
            <a:r>
              <a:rPr lang="ko-KR" altLang="en-US" sz="1400" dirty="0">
                <a:solidFill>
                  <a:srgbClr val="404040"/>
                </a:solidFill>
              </a:rPr>
              <a:t>점 리뷰에서 공통적으로 찾아볼 수 있는 공통된 단어로 </a:t>
            </a:r>
            <a:r>
              <a:rPr lang="en-US" altLang="ko-KR" sz="1400" dirty="0">
                <a:solidFill>
                  <a:srgbClr val="404040"/>
                </a:solidFill>
              </a:rPr>
              <a:t>Waiting,</a:t>
            </a:r>
            <a:r>
              <a:rPr lang="ko-KR" altLang="en-US" sz="1400" dirty="0">
                <a:solidFill>
                  <a:srgbClr val="404040"/>
                </a:solidFill>
              </a:rPr>
              <a:t> </a:t>
            </a:r>
            <a:r>
              <a:rPr lang="en-US" altLang="ko-KR" sz="1400" dirty="0">
                <a:solidFill>
                  <a:srgbClr val="404040"/>
                </a:solidFill>
              </a:rPr>
              <a:t>deadline,</a:t>
            </a:r>
            <a:r>
              <a:rPr lang="ko-KR" altLang="en-US" sz="1400" dirty="0">
                <a:solidFill>
                  <a:srgbClr val="404040"/>
                </a:solidFill>
              </a:rPr>
              <a:t> </a:t>
            </a:r>
            <a:r>
              <a:rPr lang="en-US" altLang="ko-KR" sz="1400" dirty="0">
                <a:solidFill>
                  <a:srgbClr val="404040"/>
                </a:solidFill>
              </a:rPr>
              <a:t>yet </a:t>
            </a:r>
            <a:r>
              <a:rPr lang="ko-KR" altLang="en-US" sz="1400" dirty="0">
                <a:solidFill>
                  <a:srgbClr val="404040"/>
                </a:solidFill>
              </a:rPr>
              <a:t>등의 배송시간과 관련된 단어들이 많이 사용되었음을 볼 수 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7417" y="2174835"/>
            <a:ext cx="359376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1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6369" y="2179995"/>
            <a:ext cx="359631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2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C6D08-CEA3-4F84-85C1-373FF7826BAD}"/>
              </a:ext>
            </a:extLst>
          </p:cNvPr>
          <p:cNvSpPr txBox="1"/>
          <p:nvPr/>
        </p:nvSpPr>
        <p:spPr>
          <a:xfrm>
            <a:off x="279951" y="1528658"/>
            <a:ext cx="761944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리뷰데이터 분석 및 시각화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)</a:t>
            </a:r>
            <a:r>
              <a:rPr lang="en-US" altLang="ko-KR" sz="1100" b="0" i="0" dirty="0">
                <a:effectLst/>
                <a:latin typeface="Inter"/>
              </a:rPr>
              <a:t>11145</a:t>
            </a:r>
            <a:r>
              <a:rPr lang="ko-KR" altLang="en-US" sz="1100" b="0" i="0" dirty="0">
                <a:effectLst/>
                <a:latin typeface="Inter"/>
              </a:rPr>
              <a:t>건</a:t>
            </a:r>
            <a:endParaRPr lang="en-US" altLang="ko-KR" sz="1100" dirty="0">
              <a:solidFill>
                <a:srgbClr val="404040"/>
              </a:solidFill>
            </a:endParaRP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E70272-81F8-491D-A46A-0B3F4E81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54968" y="4880791"/>
            <a:ext cx="7199999" cy="144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82B3D65-0BD0-4F12-A16E-B6F86C083AA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0" y="2567019"/>
            <a:ext cx="3240000" cy="216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482674F-9232-4CBC-AE53-2F3BC3D25B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27" y="2567019"/>
            <a:ext cx="324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82A636-A92E-4C88-B52A-8936244ED6F8}"/>
              </a:ext>
            </a:extLst>
          </p:cNvPr>
          <p:cNvSpPr txBox="1"/>
          <p:nvPr/>
        </p:nvSpPr>
        <p:spPr>
          <a:xfrm>
            <a:off x="1713000" y="5060791"/>
            <a:ext cx="6480000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4</a:t>
            </a:r>
            <a:r>
              <a:rPr lang="ko-KR" altLang="en-US" sz="1400" dirty="0">
                <a:solidFill>
                  <a:srgbClr val="404040"/>
                </a:solidFill>
              </a:rPr>
              <a:t>점</a:t>
            </a:r>
            <a:r>
              <a:rPr lang="en-US" altLang="ko-KR" sz="1400" dirty="0">
                <a:solidFill>
                  <a:srgbClr val="404040"/>
                </a:solidFill>
              </a:rPr>
              <a:t>, 5</a:t>
            </a:r>
            <a:r>
              <a:rPr lang="ko-KR" altLang="en-US" sz="1400" dirty="0">
                <a:solidFill>
                  <a:srgbClr val="404040"/>
                </a:solidFill>
              </a:rPr>
              <a:t>점리뷰에서도 마찬가지로 </a:t>
            </a:r>
            <a:r>
              <a:rPr lang="en-US" altLang="ko-KR" sz="1400" dirty="0">
                <a:solidFill>
                  <a:srgbClr val="404040"/>
                </a:solidFill>
              </a:rPr>
              <a:t>arrived, deadline, delivered</a:t>
            </a:r>
            <a:r>
              <a:rPr lang="ko-KR" altLang="en-US" sz="1400" dirty="0">
                <a:solidFill>
                  <a:srgbClr val="404040"/>
                </a:solidFill>
              </a:rPr>
              <a:t>등과같이 </a:t>
            </a:r>
            <a:r>
              <a:rPr lang="ko-KR" altLang="en-US" sz="1400" dirty="0" err="1">
                <a:solidFill>
                  <a:srgbClr val="404040"/>
                </a:solidFill>
              </a:rPr>
              <a:t>배송시간과</a:t>
            </a:r>
            <a:r>
              <a:rPr lang="ko-KR" altLang="en-US" sz="1400" dirty="0">
                <a:solidFill>
                  <a:srgbClr val="404040"/>
                </a:solidFill>
              </a:rPr>
              <a:t> 관련된 </a:t>
            </a:r>
            <a:r>
              <a:rPr lang="ko-KR" altLang="en-US" sz="1400" dirty="0" err="1">
                <a:solidFill>
                  <a:srgbClr val="404040"/>
                </a:solidFill>
              </a:rPr>
              <a:t>리뷰내용을</a:t>
            </a:r>
            <a:r>
              <a:rPr lang="ko-KR" altLang="en-US" sz="1400" dirty="0">
                <a:solidFill>
                  <a:srgbClr val="404040"/>
                </a:solidFill>
              </a:rPr>
              <a:t> 찾아 볼 수 있습니다</a:t>
            </a:r>
            <a:r>
              <a:rPr lang="en-US" altLang="ko-KR" sz="1400" dirty="0">
                <a:solidFill>
                  <a:srgbClr val="404040"/>
                </a:solidFill>
              </a:rPr>
              <a:t>. </a:t>
            </a:r>
            <a:r>
              <a:rPr lang="ko-KR" altLang="en-US" sz="1400" dirty="0">
                <a:solidFill>
                  <a:srgbClr val="404040"/>
                </a:solidFill>
              </a:rPr>
              <a:t>따라서  배송 관련 이슈가 굉장히 중요하다는 </a:t>
            </a:r>
            <a:r>
              <a:rPr lang="ko-KR" altLang="en-US" sz="1400" dirty="0" err="1">
                <a:solidFill>
                  <a:srgbClr val="404040"/>
                </a:solidFill>
              </a:rPr>
              <a:t>인사이트를</a:t>
            </a:r>
            <a:r>
              <a:rPr lang="ko-KR" altLang="en-US" sz="1400" dirty="0">
                <a:solidFill>
                  <a:srgbClr val="404040"/>
                </a:solidFill>
              </a:rPr>
              <a:t> 찾을 수 있었고 배송기간 예측 </a:t>
            </a:r>
            <a:r>
              <a:rPr lang="ko-KR" altLang="en-US" sz="1400" dirty="0" err="1">
                <a:solidFill>
                  <a:srgbClr val="404040"/>
                </a:solidFill>
              </a:rPr>
              <a:t>머신러닝을</a:t>
            </a:r>
            <a:r>
              <a:rPr lang="ko-KR" altLang="en-US" sz="1400" dirty="0">
                <a:solidFill>
                  <a:srgbClr val="404040"/>
                </a:solidFill>
              </a:rPr>
              <a:t> 구축하게 되었습니다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7417" y="2183381"/>
            <a:ext cx="359376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4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6369" y="2188541"/>
            <a:ext cx="359631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5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E94D5-C246-4568-8693-8546A804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9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A6EE52-EA20-4461-A9C3-AF19D0E05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" y="2191982"/>
            <a:ext cx="5849017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02F2D6-07C5-45E8-93E7-1331259C93B2}"/>
              </a:ext>
            </a:extLst>
          </p:cNvPr>
          <p:cNvSpPr txBox="1"/>
          <p:nvPr/>
        </p:nvSpPr>
        <p:spPr>
          <a:xfrm>
            <a:off x="1358413" y="1579458"/>
            <a:ext cx="31213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카테고리별 평균 배송기간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195059" y="2346961"/>
            <a:ext cx="3234209" cy="39600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6372163" y="3796052"/>
            <a:ext cx="2880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</a:rPr>
              <a:t>그래프로 보았을 때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FFFF"/>
                </a:solidFill>
              </a:rPr>
              <a:t>카테고리별</a:t>
            </a:r>
            <a:r>
              <a:rPr lang="ko-KR" altLang="en-US" sz="1400" dirty="0">
                <a:solidFill>
                  <a:srgbClr val="FFFFFF"/>
                </a:solidFill>
              </a:rPr>
              <a:t> 평균 배송기간이 차이가 있는 것으로 예상할 수 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A59AF6-1EAF-4B92-ADE1-4ADD3915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5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361752" y="4431895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475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카테고리와 평균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722275"/>
            <a:ext cx="576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</a:t>
            </a:r>
            <a:r>
              <a:rPr lang="ko-KR" altLang="en-US" sz="1400" dirty="0" err="1">
                <a:solidFill>
                  <a:srgbClr val="FFFFFF"/>
                </a:solidFill>
              </a:rPr>
              <a:t>카테고리별</a:t>
            </a:r>
            <a:r>
              <a:rPr lang="ko-KR" altLang="en-US" sz="1400" dirty="0">
                <a:solidFill>
                  <a:srgbClr val="FFFFFF"/>
                </a:solidFill>
              </a:rPr>
              <a:t> 평균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39" r="6238"/>
          <a:stretch/>
        </p:blipFill>
        <p:spPr>
          <a:xfrm>
            <a:off x="1360934" y="2481838"/>
            <a:ext cx="7200000" cy="18902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37E23F-2E5D-4215-A153-F9C018CB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97" y="2565044"/>
            <a:ext cx="2665131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91BD2-3D9C-4815-A5F1-99BC8172505B}"/>
              </a:ext>
            </a:extLst>
          </p:cNvPr>
          <p:cNvSpPr txBox="1"/>
          <p:nvPr/>
        </p:nvSpPr>
        <p:spPr>
          <a:xfrm>
            <a:off x="1897138" y="208648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브라질 인구밀도 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E91BD2-3D9C-4815-A5F1-99BC8172505B}"/>
              </a:ext>
            </a:extLst>
          </p:cNvPr>
          <p:cNvSpPr txBox="1"/>
          <p:nvPr/>
        </p:nvSpPr>
        <p:spPr>
          <a:xfrm>
            <a:off x="5387513" y="2087667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위치별</a:t>
            </a:r>
            <a:r>
              <a:rPr lang="ko-KR" altLang="en-US" sz="2000" b="1" dirty="0">
                <a:solidFill>
                  <a:schemeClr val="bg1"/>
                </a:solidFill>
              </a:rPr>
              <a:t> 평균배송시간</a:t>
            </a:r>
          </a:p>
        </p:txBody>
      </p:sp>
      <p:pic>
        <p:nvPicPr>
          <p:cNvPr id="20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6" r="5227"/>
          <a:stretch/>
        </p:blipFill>
        <p:spPr>
          <a:xfrm>
            <a:off x="1859651" y="2565044"/>
            <a:ext cx="2683380" cy="2520000"/>
          </a:xfrm>
        </p:spPr>
      </p:pic>
      <p:sp>
        <p:nvSpPr>
          <p:cNvPr id="21" name="직사각형 20"/>
          <p:cNvSpPr/>
          <p:nvPr/>
        </p:nvSpPr>
        <p:spPr>
          <a:xfrm>
            <a:off x="1351779" y="5243812"/>
            <a:ext cx="7199999" cy="108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F619D-7E10-4E5E-9871-70E71C14DBDC}"/>
              </a:ext>
            </a:extLst>
          </p:cNvPr>
          <p:cNvSpPr txBox="1"/>
          <p:nvPr/>
        </p:nvSpPr>
        <p:spPr>
          <a:xfrm>
            <a:off x="2068082" y="5414480"/>
            <a:ext cx="5768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우편번호에 따른 평균 배송기간으로 봤을 때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대도시와 먼 거리에 거주하는 경우 배송기간이 대폭 늘어난다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AF6CF-8432-4B0E-9BA1-1AFE5A03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4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08" r="5162"/>
          <a:stretch/>
        </p:blipFill>
        <p:spPr>
          <a:xfrm>
            <a:off x="1361546" y="2484278"/>
            <a:ext cx="7200000" cy="188944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77417" y="4388687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696637"/>
            <a:ext cx="576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소비자 거주지역별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있습니다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5011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91C550-8B6D-47B3-BAD3-6504C0AE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16287" y="1991156"/>
            <a:ext cx="3138681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A1E8D-B592-491C-85CF-4A2191C516B3}"/>
              </a:ext>
            </a:extLst>
          </p:cNvPr>
          <p:cNvSpPr txBox="1"/>
          <p:nvPr/>
        </p:nvSpPr>
        <p:spPr>
          <a:xfrm>
            <a:off x="1440223" y="2312448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FFFF"/>
                </a:solidFill>
              </a:rPr>
              <a:t>판매자들의</a:t>
            </a:r>
            <a:r>
              <a:rPr lang="ko-KR" altLang="en-US" sz="2000" b="1" dirty="0">
                <a:solidFill>
                  <a:srgbClr val="FFFFFF"/>
                </a:solidFill>
              </a:rPr>
              <a:t> 거주지역과</a:t>
            </a:r>
            <a:r>
              <a:rPr lang="en-US" altLang="ko-KR" sz="2000" b="1" dirty="0">
                <a:solidFill>
                  <a:srgbClr val="FFFFFF"/>
                </a:solidFill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</a:rPr>
              <a:t>배송기간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F619D-7E10-4E5E-9871-70E71C14DBDC}"/>
              </a:ext>
            </a:extLst>
          </p:cNvPr>
          <p:cNvSpPr txBox="1"/>
          <p:nvPr/>
        </p:nvSpPr>
        <p:spPr>
          <a:xfrm>
            <a:off x="5545346" y="2817284"/>
            <a:ext cx="28805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판매자들이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상파울로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리우데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자네이루와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대도시에 위치하고 있음을 확인할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판매자가 대도시와 거리가 먼 위치에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거주시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배송이 오래 걸리므로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지역에 따른 배송기간이 차이가 있음을 예상할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37" y="2831718"/>
            <a:ext cx="3493513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37" y="2830915"/>
            <a:ext cx="1087059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BD5303-37CC-4A46-9FE6-86F76E9F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97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11" r="6370"/>
          <a:stretch/>
        </p:blipFill>
        <p:spPr>
          <a:xfrm>
            <a:off x="1361546" y="2490690"/>
            <a:ext cx="7200000" cy="18858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61752" y="4431895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722275"/>
            <a:ext cx="576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판매자 거주지역별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있습니다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5011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00D872-643F-46AF-96E5-4311652D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2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91A7E329-D669-4EAF-B1B8-D6E96BB2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09"/>
          <a:stretch/>
        </p:blipFill>
        <p:spPr>
          <a:xfrm>
            <a:off x="4235794" y="3239603"/>
            <a:ext cx="4107411" cy="291259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1430EC-1885-4C53-A6F5-A125CAFB7182}"/>
              </a:ext>
            </a:extLst>
          </p:cNvPr>
          <p:cNvCxnSpPr>
            <a:cxnSpLocks/>
          </p:cNvCxnSpPr>
          <p:nvPr/>
        </p:nvCxnSpPr>
        <p:spPr>
          <a:xfrm flipH="1">
            <a:off x="5203982" y="4541083"/>
            <a:ext cx="2608730" cy="879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2803022" y="3791631"/>
            <a:ext cx="1988250" cy="11960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en-US" altLang="ko-KR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geopy</a:t>
            </a:r>
            <a:endParaRPr lang="en-US" altLang="ko-KR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경도의 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 기준으로 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직선거리 취득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8E2CC7C-BE06-45B3-9207-6514902E3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666"/>
              </p:ext>
            </p:extLst>
          </p:nvPr>
        </p:nvGraphicFramePr>
        <p:xfrm>
          <a:off x="1606549" y="2232560"/>
          <a:ext cx="5780020" cy="1385840"/>
        </p:xfrm>
        <a:graphic>
          <a:graphicData uri="http://schemas.openxmlformats.org/drawingml/2006/table">
            <a:tbl>
              <a:tblPr/>
              <a:tblGrid>
                <a:gridCol w="841971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796459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395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3145425" y="2149468"/>
            <a:ext cx="4313210" cy="1659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3681A-943D-4227-8C80-17BCB702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0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047401" cy="790750"/>
              <a:chOff x="471977" y="2691080"/>
              <a:chExt cx="4047401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225498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9ABDA-743D-4C38-B40A-3BCA46A0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7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B3CBA-C61F-4C92-BEB7-E7696EE09C08}"/>
              </a:ext>
            </a:extLst>
          </p:cNvPr>
          <p:cNvSpPr txBox="1"/>
          <p:nvPr/>
        </p:nvSpPr>
        <p:spPr>
          <a:xfrm>
            <a:off x="681037" y="1456843"/>
            <a:ext cx="496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위치에 따른 </a:t>
            </a:r>
            <a:r>
              <a:rPr lang="ko-KR" altLang="en-US" sz="2000" b="1" dirty="0" err="1"/>
              <a:t>실거리</a:t>
            </a:r>
            <a:r>
              <a:rPr lang="ko-KR" altLang="en-US" sz="2000" b="1" dirty="0"/>
              <a:t> 취득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크롤링</a:t>
            </a:r>
            <a:r>
              <a:rPr lang="en-US" altLang="ko-KR" sz="2000" b="1" dirty="0"/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53EB60-3D3B-418A-BA9A-4BB69419E603}"/>
              </a:ext>
            </a:extLst>
          </p:cNvPr>
          <p:cNvGraphicFramePr>
            <a:graphicFrameLocks noGrp="1"/>
          </p:cNvGraphicFramePr>
          <p:nvPr/>
        </p:nvGraphicFramePr>
        <p:xfrm>
          <a:off x="681037" y="1951170"/>
          <a:ext cx="8543925" cy="1350848"/>
        </p:xfrm>
        <a:graphic>
          <a:graphicData uri="http://schemas.openxmlformats.org/drawingml/2006/table">
            <a:tbl>
              <a:tblPr/>
              <a:tblGrid>
                <a:gridCol w="1547976">
                  <a:extLst>
                    <a:ext uri="{9D8B030D-6E8A-4147-A177-3AD203B41FA5}">
                      <a16:colId xmlns:a16="http://schemas.microsoft.com/office/drawing/2014/main" val="3706780313"/>
                    </a:ext>
                  </a:extLst>
                </a:gridCol>
                <a:gridCol w="1517918">
                  <a:extLst>
                    <a:ext uri="{9D8B030D-6E8A-4147-A177-3AD203B41FA5}">
                      <a16:colId xmlns:a16="http://schemas.microsoft.com/office/drawing/2014/main" val="2351779442"/>
                    </a:ext>
                  </a:extLst>
                </a:gridCol>
                <a:gridCol w="1660693">
                  <a:extLst>
                    <a:ext uri="{9D8B030D-6E8A-4147-A177-3AD203B41FA5}">
                      <a16:colId xmlns:a16="http://schemas.microsoft.com/office/drawing/2014/main" val="3621677869"/>
                    </a:ext>
                  </a:extLst>
                </a:gridCol>
                <a:gridCol w="556069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526011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2615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_geolocation_lng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00010242fe8c5a6d1ba2dd792cb16214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48436dade18ac8b2bce089ec2a041202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3ce436f183e68e07877b285a838db11a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00018f77f2f0320c557190d7a144bdd3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dd7ddc04e1b6c2c614352b383efe2d36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f6dd3ec061db4e3987629fe6b26e5cce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000229ec398224ef6ca0657da4fc703e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5b51032eddd242adc84c38acab88f23d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6489ae5e4333f3693df5ad4372dab6d3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00024acbcdf0a6daa1e931b038114c75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9d7a1d34a5052409006425275ba1c2b4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d4eb9395c8c0431ee92fce09860c5a06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00042b26cf59d7ce69dfabb4e55b4fd9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df560393f3a51e74553ab94004ba5c87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58dbd0b2d70206bf40e62cd34e84d795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67B45DF-2012-4675-90AA-C038FAE7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555983"/>
            <a:ext cx="6869563" cy="29125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1B9F60-66AD-4EA1-9CD2-0BCA426762F1}"/>
              </a:ext>
            </a:extLst>
          </p:cNvPr>
          <p:cNvSpPr/>
          <p:nvPr/>
        </p:nvSpPr>
        <p:spPr>
          <a:xfrm>
            <a:off x="6481481" y="1850477"/>
            <a:ext cx="1353671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C1346-E3A8-4B78-AC60-C7A20D502845}"/>
              </a:ext>
            </a:extLst>
          </p:cNvPr>
          <p:cNvSpPr/>
          <p:nvPr/>
        </p:nvSpPr>
        <p:spPr>
          <a:xfrm>
            <a:off x="7844256" y="1846297"/>
            <a:ext cx="1470073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AF6F2D-16E4-422B-B376-C809545E8EA7}"/>
              </a:ext>
            </a:extLst>
          </p:cNvPr>
          <p:cNvSpPr/>
          <p:nvPr/>
        </p:nvSpPr>
        <p:spPr>
          <a:xfrm>
            <a:off x="929714" y="3795873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C2AC3-03FE-441B-B886-6C0FBC949FEB}"/>
              </a:ext>
            </a:extLst>
          </p:cNvPr>
          <p:cNvSpPr/>
          <p:nvPr/>
        </p:nvSpPr>
        <p:spPr>
          <a:xfrm>
            <a:off x="929714" y="4068872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91C85BA-BD29-4C2A-8F57-D4AF80F9106B}"/>
              </a:ext>
            </a:extLst>
          </p:cNvPr>
          <p:cNvCxnSpPr>
            <a:cxnSpLocks/>
            <a:stCxn id="5" idx="2"/>
            <a:endCxn id="18" idx="3"/>
          </p:cNvCxnSpPr>
          <p:nvPr/>
        </p:nvCxnSpPr>
        <p:spPr>
          <a:xfrm rot="5400000">
            <a:off x="4577773" y="1352380"/>
            <a:ext cx="503925" cy="4657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D5AF321-F709-495C-A66B-798CA35B453E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rot="5400000">
            <a:off x="5149671" y="776302"/>
            <a:ext cx="781104" cy="60781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98D2E4-0D1C-4B6C-9131-ECA7076B1828}"/>
              </a:ext>
            </a:extLst>
          </p:cNvPr>
          <p:cNvSpPr/>
          <p:nvPr/>
        </p:nvSpPr>
        <p:spPr>
          <a:xfrm>
            <a:off x="2274723" y="5472274"/>
            <a:ext cx="468478" cy="175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2582DA-77E9-4295-8340-836D861357E8}"/>
              </a:ext>
            </a:extLst>
          </p:cNvPr>
          <p:cNvSpPr/>
          <p:nvPr/>
        </p:nvSpPr>
        <p:spPr>
          <a:xfrm>
            <a:off x="2601735" y="5315390"/>
            <a:ext cx="1210236" cy="4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값을 취득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F989D9-3295-457D-B65A-A4A8520BBB32}"/>
              </a:ext>
            </a:extLst>
          </p:cNvPr>
          <p:cNvSpPr/>
          <p:nvPr/>
        </p:nvSpPr>
        <p:spPr>
          <a:xfrm>
            <a:off x="7719646" y="4501567"/>
            <a:ext cx="2025506" cy="1671367"/>
          </a:xfrm>
          <a:prstGeom prst="rect">
            <a:avLst/>
          </a:prstGeom>
          <a:solidFill>
            <a:srgbClr val="E7E6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크롤링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소요시간</a:t>
            </a:r>
            <a:r>
              <a:rPr lang="en-US" altLang="ko-KR" sz="1400" dirty="0">
                <a:solidFill>
                  <a:schemeClr val="tx1"/>
                </a:solidFill>
              </a:rPr>
              <a:t>:25</a:t>
            </a:r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사용대수 </a:t>
            </a:r>
            <a:r>
              <a:rPr lang="en-US" altLang="ko-KR" sz="1400" dirty="0">
                <a:solidFill>
                  <a:schemeClr val="tx1"/>
                </a:solidFill>
              </a:rPr>
              <a:t>:5</a:t>
            </a:r>
            <a:r>
              <a:rPr lang="ko-KR" altLang="en-US" sz="1400" dirty="0">
                <a:solidFill>
                  <a:schemeClr val="tx1"/>
                </a:solidFill>
              </a:rPr>
              <a:t>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입력데이터 수</a:t>
            </a:r>
            <a:r>
              <a:rPr lang="en-US" altLang="ko-KR" sz="1400" dirty="0">
                <a:solidFill>
                  <a:schemeClr val="tx1"/>
                </a:solidFill>
              </a:rPr>
              <a:t>:94950</a:t>
            </a:r>
            <a:r>
              <a:rPr lang="ko-KR" altLang="en-US" sz="1400" dirty="0">
                <a:solidFill>
                  <a:schemeClr val="tx1"/>
                </a:solidFill>
              </a:rPr>
              <a:t>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ko-KR" altLang="en-US" sz="1400" dirty="0" err="1">
                <a:solidFill>
                  <a:schemeClr val="tx1"/>
                </a:solidFill>
              </a:rPr>
              <a:t>데이터수</a:t>
            </a:r>
            <a:r>
              <a:rPr lang="en-US" altLang="ko-KR" sz="1400" dirty="0">
                <a:solidFill>
                  <a:schemeClr val="tx1"/>
                </a:solidFill>
              </a:rPr>
              <a:t>:94562</a:t>
            </a:r>
            <a:r>
              <a:rPr lang="ko-KR" altLang="en-US" sz="1400" dirty="0">
                <a:solidFill>
                  <a:schemeClr val="tx1"/>
                </a:solidFill>
              </a:rPr>
              <a:t>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178FDD-C1FA-4435-A154-9A42E5F34298}"/>
              </a:ext>
            </a:extLst>
          </p:cNvPr>
          <p:cNvSpPr/>
          <p:nvPr/>
        </p:nvSpPr>
        <p:spPr>
          <a:xfrm>
            <a:off x="10080901" y="1826175"/>
            <a:ext cx="3124389" cy="2087923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참고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전체</a:t>
            </a:r>
            <a:r>
              <a:rPr lang="en-US" altLang="ko-KR" dirty="0">
                <a:solidFill>
                  <a:schemeClr val="tx1"/>
                </a:solidFill>
              </a:rPr>
              <a:t>:94950(80000+14664+286)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애러</a:t>
            </a:r>
            <a:r>
              <a:rPr lang="en-US" altLang="ko-KR" dirty="0">
                <a:solidFill>
                  <a:schemeClr val="tx1"/>
                </a:solidFill>
              </a:rPr>
              <a:t>:286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다시구한값</a:t>
            </a:r>
            <a:r>
              <a:rPr lang="en-US" altLang="ko-KR" dirty="0">
                <a:solidFill>
                  <a:schemeClr val="tx1"/>
                </a:solidFill>
              </a:rPr>
              <a:t>:116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최종삭제값</a:t>
            </a:r>
            <a:r>
              <a:rPr lang="en-US" altLang="ko-KR" dirty="0">
                <a:solidFill>
                  <a:schemeClr val="tx1"/>
                </a:solidFill>
              </a:rPr>
              <a:t>:170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059B92-D524-4FE2-8F0E-14F6BEB5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5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DA96C7-6EBC-4423-A890-DD4DADD3A0A8}"/>
              </a:ext>
            </a:extLst>
          </p:cNvPr>
          <p:cNvGraphicFramePr>
            <a:graphicFrameLocks noGrp="1"/>
          </p:cNvGraphicFramePr>
          <p:nvPr/>
        </p:nvGraphicFramePr>
        <p:xfrm>
          <a:off x="1482090" y="2543476"/>
          <a:ext cx="6972300" cy="1546860"/>
        </p:xfrm>
        <a:graphic>
          <a:graphicData uri="http://schemas.openxmlformats.org/drawingml/2006/table">
            <a:tbl>
              <a:tblPr/>
              <a:tblGrid>
                <a:gridCol w="2768600">
                  <a:extLst>
                    <a:ext uri="{9D8B030D-6E8A-4147-A177-3AD203B41FA5}">
                      <a16:colId xmlns:a16="http://schemas.microsoft.com/office/drawing/2014/main" val="22438079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298476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533766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909927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57722146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06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824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2687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2542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31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9dc1a7de274444849c219cff195d0b71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utilidades_domesticas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116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961528" y="2443996"/>
            <a:ext cx="2553643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6485192" y="4367726"/>
            <a:ext cx="1502361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7137793" y="4267169"/>
            <a:ext cx="199138" cy="19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4235485" y="4595287"/>
            <a:ext cx="4279686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상품의 부피의 값을 계산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product_length_cm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product_height_cm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product_width_cm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volume_cm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3FB69-940F-4BA0-907F-0996E00376F1}"/>
              </a:ext>
            </a:extLst>
          </p:cNvPr>
          <p:cNvSpPr txBox="1"/>
          <p:nvPr/>
        </p:nvSpPr>
        <p:spPr>
          <a:xfrm>
            <a:off x="1495246" y="2148506"/>
            <a:ext cx="4961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FFFFFF"/>
                </a:solidFill>
              </a:rPr>
              <a:t>olist_products_dataset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127AD-C9B4-406B-B297-A94C36AF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229955" y="2195587"/>
            <a:ext cx="2586373" cy="1837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5574482" y="3396573"/>
            <a:ext cx="312412" cy="158490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1999259" y="3021300"/>
            <a:ext cx="2862982" cy="12350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날짜를 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칼럼으로 파생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2050B-4337-4DB9-A9D1-24603C981229}"/>
              </a:ext>
            </a:extLst>
          </p:cNvPr>
          <p:cNvGraphicFramePr>
            <a:graphicFrameLocks noGrp="1"/>
          </p:cNvGraphicFramePr>
          <p:nvPr/>
        </p:nvGraphicFramePr>
        <p:xfrm>
          <a:off x="1987550" y="4434099"/>
          <a:ext cx="5930900" cy="15468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3844670205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6082648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33920710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0482639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3326684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_purchase_dayofweek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50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1655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9474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913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1463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01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118AFE3-76DE-43AD-AECF-68DDE861D508}"/>
              </a:ext>
            </a:extLst>
          </p:cNvPr>
          <p:cNvSpPr txBox="1"/>
          <p:nvPr/>
        </p:nvSpPr>
        <p:spPr>
          <a:xfrm>
            <a:off x="5434494" y="2223452"/>
            <a:ext cx="238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olist_orders_dataset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1DAA0D-4AE2-4CA7-82A4-0F2B7903A1AF}"/>
              </a:ext>
            </a:extLst>
          </p:cNvPr>
          <p:cNvGraphicFramePr>
            <a:graphicFrameLocks noGrp="1"/>
          </p:cNvGraphicFramePr>
          <p:nvPr/>
        </p:nvGraphicFramePr>
        <p:xfrm>
          <a:off x="5507691" y="2630836"/>
          <a:ext cx="1866900" cy="132588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8182613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822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2017-10-02 10:56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11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2018-07-24 20:41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301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2018-08-08 8:38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223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2017-11-18 19:28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050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2018-02-13 21:18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6296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1819835" y="4345233"/>
            <a:ext cx="6236795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2B4193-35AE-47DC-9750-91186DF2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39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2862982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최종데이터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0E2DD3-5ACD-4190-9C08-3ED011B8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40885"/>
              </p:ext>
            </p:extLst>
          </p:nvPr>
        </p:nvGraphicFramePr>
        <p:xfrm>
          <a:off x="1606550" y="2139403"/>
          <a:ext cx="5497606" cy="4038906"/>
        </p:xfrm>
        <a:graphic>
          <a:graphicData uri="http://schemas.openxmlformats.org/drawingml/2006/table">
            <a:tbl>
              <a:tblPr/>
              <a:tblGrid>
                <a:gridCol w="2480031">
                  <a:extLst>
                    <a:ext uri="{9D8B030D-6E8A-4147-A177-3AD203B41FA5}">
                      <a16:colId xmlns:a16="http://schemas.microsoft.com/office/drawing/2014/main" val="2348620278"/>
                    </a:ext>
                  </a:extLst>
                </a:gridCol>
                <a:gridCol w="928485">
                  <a:extLst>
                    <a:ext uri="{9D8B030D-6E8A-4147-A177-3AD203B41FA5}">
                      <a16:colId xmlns:a16="http://schemas.microsoft.com/office/drawing/2014/main" val="1889756123"/>
                    </a:ext>
                  </a:extLst>
                </a:gridCol>
                <a:gridCol w="1441594">
                  <a:extLst>
                    <a:ext uri="{9D8B030D-6E8A-4147-A177-3AD203B41FA5}">
                      <a16:colId xmlns:a16="http://schemas.microsoft.com/office/drawing/2014/main" val="113024736"/>
                    </a:ext>
                  </a:extLst>
                </a:gridCol>
                <a:gridCol w="647496">
                  <a:extLst>
                    <a:ext uri="{9D8B030D-6E8A-4147-A177-3AD203B41FA5}">
                      <a16:colId xmlns:a16="http://schemas.microsoft.com/office/drawing/2014/main" val="2979114577"/>
                    </a:ext>
                  </a:extLst>
                </a:gridCol>
              </a:tblGrid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샘플데이터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350743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76809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82477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상품무게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19826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상품카테고리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85907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order_delivered_customer_date_delay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상품배송기간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613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도시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840699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판매자의 도시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154391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 판매자의 거리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48797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order_purchase_year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구매년도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098924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order_purchase_month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10203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구매한일자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249438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order_purchase_dayofweek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45368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order_purchase_hour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구매한시간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48125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상품의 부피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9479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D4C9B7-EBB9-42A1-9932-DD32E4943D6D}"/>
              </a:ext>
            </a:extLst>
          </p:cNvPr>
          <p:cNvGraphicFramePr>
            <a:graphicFrameLocks noGrp="1"/>
          </p:cNvGraphicFramePr>
          <p:nvPr/>
        </p:nvGraphicFramePr>
        <p:xfrm>
          <a:off x="7355738" y="5393961"/>
          <a:ext cx="943712" cy="684110"/>
        </p:xfrm>
        <a:graphic>
          <a:graphicData uri="http://schemas.openxmlformats.org/drawingml/2006/table">
            <a:tbl>
              <a:tblPr/>
              <a:tblGrid>
                <a:gridCol w="943712">
                  <a:extLst>
                    <a:ext uri="{9D8B030D-6E8A-4147-A177-3AD203B41FA5}">
                      <a16:colId xmlns:a16="http://schemas.microsoft.com/office/drawing/2014/main" val="3484728921"/>
                    </a:ext>
                  </a:extLst>
                </a:gridCol>
              </a:tblGrid>
              <a:tr h="3420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데이터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221649"/>
                  </a:ext>
                </a:extLst>
              </a:tr>
              <a:tr h="34205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106384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128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95DC92-CA6B-4B80-BF29-5CA0CE44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02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2862982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데이터처리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88CA67-9D78-47E4-B04B-57006E33D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50280"/>
              </p:ext>
            </p:extLst>
          </p:nvPr>
        </p:nvGraphicFramePr>
        <p:xfrm>
          <a:off x="1775011" y="2481509"/>
          <a:ext cx="3993777" cy="3354694"/>
        </p:xfrm>
        <a:graphic>
          <a:graphicData uri="http://schemas.openxmlformats.org/drawingml/2006/table">
            <a:tbl>
              <a:tblPr/>
              <a:tblGrid>
                <a:gridCol w="1763918">
                  <a:extLst>
                    <a:ext uri="{9D8B030D-6E8A-4147-A177-3AD203B41FA5}">
                      <a16:colId xmlns:a16="http://schemas.microsoft.com/office/drawing/2014/main" val="59406197"/>
                    </a:ext>
                  </a:extLst>
                </a:gridCol>
                <a:gridCol w="865318">
                  <a:extLst>
                    <a:ext uri="{9D8B030D-6E8A-4147-A177-3AD203B41FA5}">
                      <a16:colId xmlns:a16="http://schemas.microsoft.com/office/drawing/2014/main" val="437839268"/>
                    </a:ext>
                  </a:extLst>
                </a:gridCol>
                <a:gridCol w="1364541">
                  <a:extLst>
                    <a:ext uri="{9D8B030D-6E8A-4147-A177-3AD203B41FA5}">
                      <a16:colId xmlns:a16="http://schemas.microsoft.com/office/drawing/2014/main" val="3361682307"/>
                    </a:ext>
                  </a:extLst>
                </a:gridCol>
              </a:tblGrid>
              <a:tr h="255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8423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StandardScaler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59261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6220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4128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7553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5371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인코딩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핫인코딩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9099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9072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12347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sin,cos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5670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now.day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99166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now.weekday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3595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now.hour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3248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delivered_time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목표변수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5635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2FB2F3-D278-489E-A6B6-0E0B8C4921B2}"/>
              </a:ext>
            </a:extLst>
          </p:cNvPr>
          <p:cNvSpPr/>
          <p:nvPr/>
        </p:nvSpPr>
        <p:spPr>
          <a:xfrm>
            <a:off x="6017956" y="3352467"/>
            <a:ext cx="2287843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변수에 알맞은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처리를 진행</a:t>
            </a:r>
            <a:endParaRPr lang="en-US" altLang="ko-KR" sz="14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CB19D0-8247-4A30-80B8-11ACB0D9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2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658930" cy="790750"/>
              <a:chOff x="471977" y="2691080"/>
              <a:chExt cx="4658930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89858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898582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2ECE7-9D8F-41F7-B588-A0F216F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2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31C04F-8007-4DC1-A504-D6B854A3CBBF}"/>
              </a:ext>
            </a:extLst>
          </p:cNvPr>
          <p:cNvSpPr/>
          <p:nvPr/>
        </p:nvSpPr>
        <p:spPr>
          <a:xfrm>
            <a:off x="1360934" y="2002779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머신러닝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기법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Machine Learning Models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4DAD7-1F6E-4AEF-9D9D-2EAE33C13671}"/>
              </a:ext>
            </a:extLst>
          </p:cNvPr>
          <p:cNvGrpSpPr/>
          <p:nvPr/>
        </p:nvGrpSpPr>
        <p:grpSpPr>
          <a:xfrm>
            <a:off x="1608390" y="2216502"/>
            <a:ext cx="6689219" cy="2104063"/>
            <a:chOff x="247703" y="1850477"/>
            <a:chExt cx="5775493" cy="3297391"/>
          </a:xfrm>
        </p:grpSpPr>
        <p:pic>
          <p:nvPicPr>
            <p:cNvPr id="1026" name="Picture 2" descr="머신러닝의 분류 - Machine learning 1">
              <a:extLst>
                <a:ext uri="{FF2B5EF4-FFF2-40B4-BE49-F238E27FC236}">
                  <a16:creationId xmlns:a16="http://schemas.microsoft.com/office/drawing/2014/main" id="{58307C50-6E4A-4B72-A26C-A100A8AA01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8" t="21671" r="12179"/>
            <a:stretch/>
          </p:blipFill>
          <p:spPr bwMode="auto">
            <a:xfrm>
              <a:off x="247703" y="1850477"/>
              <a:ext cx="5775493" cy="329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7123AD3-EF05-4FE8-9560-CF6FD797A00F}"/>
                    </a:ext>
                  </a:extLst>
                </p14:cNvPr>
                <p14:cNvContentPartPr/>
                <p14:nvPr/>
              </p14:nvContentPartPr>
              <p14:xfrm>
                <a:off x="2007148" y="3784887"/>
                <a:ext cx="241504" cy="45719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7123AD3-EF05-4FE8-9560-CF6FD797A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99688" y="3770948"/>
                  <a:ext cx="256734" cy="73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2A5C800-9846-4292-9297-3700EEA5697A}"/>
                    </a:ext>
                  </a:extLst>
                </p14:cNvPr>
                <p14:cNvContentPartPr/>
                <p14:nvPr/>
              </p14:nvContentPartPr>
              <p14:xfrm>
                <a:off x="1019629" y="4346862"/>
                <a:ext cx="241504" cy="45719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2A5C800-9846-4292-9297-3700EEA569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2169" y="4332923"/>
                  <a:ext cx="256734" cy="7303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직사각형 15"/>
          <p:cNvSpPr/>
          <p:nvPr/>
        </p:nvSpPr>
        <p:spPr>
          <a:xfrm>
            <a:off x="1354968" y="4534287"/>
            <a:ext cx="7205966" cy="179840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9B6BC-186C-4B33-B547-B9DD83222A57}"/>
              </a:ext>
            </a:extLst>
          </p:cNvPr>
          <p:cNvSpPr txBox="1"/>
          <p:nvPr/>
        </p:nvSpPr>
        <p:spPr>
          <a:xfrm>
            <a:off x="1713000" y="4711559"/>
            <a:ext cx="648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학습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데이터셋의 정답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배송기간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알고 있으므로 </a:t>
            </a: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지도학습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모형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목표변수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배송기간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연속형 변수이므로 </a:t>
            </a: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기법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Ridge, 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Rasso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 ,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기법 총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 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BDC62-9456-4ADC-964A-625F05A2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7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5552613" cy="46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8F9BAE-9BBD-4C85-82ED-12B44A14D87D}"/>
              </a:ext>
            </a:extLst>
          </p:cNvPr>
          <p:cNvGrpSpPr/>
          <p:nvPr/>
        </p:nvGrpSpPr>
        <p:grpSpPr>
          <a:xfrm>
            <a:off x="1730049" y="2124024"/>
            <a:ext cx="6462993" cy="1604472"/>
            <a:chOff x="1606550" y="2083608"/>
            <a:chExt cx="6462993" cy="16044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AC61024-6A99-4484-9CAE-A326BCED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6550" y="2089958"/>
              <a:ext cx="6462993" cy="15981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E1BEDC-F370-41A9-BDAF-0F50121BAF66}"/>
                </a:ext>
              </a:extLst>
            </p:cNvPr>
            <p:cNvSpPr/>
            <p:nvPr/>
          </p:nvSpPr>
          <p:spPr>
            <a:xfrm>
              <a:off x="5664200" y="2089958"/>
              <a:ext cx="501650" cy="1598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CF30C5D-CFD4-4F59-A08A-4787174263C2}"/>
                </a:ext>
              </a:extLst>
            </p:cNvPr>
            <p:cNvSpPr/>
            <p:nvPr/>
          </p:nvSpPr>
          <p:spPr>
            <a:xfrm>
              <a:off x="7639050" y="2083608"/>
              <a:ext cx="430492" cy="1598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11939A-0CC3-4B1C-9E84-6672FC6541F3}"/>
                </a:ext>
              </a:extLst>
            </p:cNvPr>
            <p:cNvSpPr/>
            <p:nvPr/>
          </p:nvSpPr>
          <p:spPr>
            <a:xfrm>
              <a:off x="1611590" y="3359795"/>
              <a:ext cx="6457951" cy="1682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1546" y="3878780"/>
            <a:ext cx="7207934" cy="2453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762CE-5F01-4E7E-BC42-6CA3978B7C1B}"/>
              </a:ext>
            </a:extLst>
          </p:cNvPr>
          <p:cNvSpPr txBox="1"/>
          <p:nvPr/>
        </p:nvSpPr>
        <p:spPr>
          <a:xfrm>
            <a:off x="1721503" y="4384873"/>
            <a:ext cx="64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데이터셋에서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전처리만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데이터 셋으로 여러 회귀모형을 적합한 결과 </a:t>
            </a:r>
            <a:endParaRPr lang="en-US" altLang="ko-KR" sz="1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교차검증하지 않은 모형 결과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모형의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Test-set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낮고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R2 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가장 높았다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너무 낮다고 판단하여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파생변수를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추가했다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추가해서 적용해 봐야한다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4E26B3-AFAD-47DA-BC54-B340617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8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2FF59A-634E-4AC2-B996-F9F5B5BE76A3}"/>
              </a:ext>
            </a:extLst>
          </p:cNvPr>
          <p:cNvGrpSpPr/>
          <p:nvPr/>
        </p:nvGrpSpPr>
        <p:grpSpPr>
          <a:xfrm>
            <a:off x="1723703" y="2117439"/>
            <a:ext cx="6475685" cy="1943100"/>
            <a:chOff x="1597680" y="2176329"/>
            <a:chExt cx="6475685" cy="19431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3EB55B-97F1-4384-BFF5-6C03F5B7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680" y="2176329"/>
              <a:ext cx="6457950" cy="19289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E3141C-32F5-4A6C-9923-6259154001EA}"/>
                </a:ext>
              </a:extLst>
            </p:cNvPr>
            <p:cNvSpPr/>
            <p:nvPr/>
          </p:nvSpPr>
          <p:spPr>
            <a:xfrm>
              <a:off x="4959350" y="2176329"/>
              <a:ext cx="869950" cy="19289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CAE915-4270-489E-AC43-A89B71E8A7EF}"/>
                </a:ext>
              </a:extLst>
            </p:cNvPr>
            <p:cNvSpPr/>
            <p:nvPr/>
          </p:nvSpPr>
          <p:spPr>
            <a:xfrm>
              <a:off x="1606548" y="3752851"/>
              <a:ext cx="6457950" cy="1650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01242A-9709-4334-8D8A-24AEAE52DC19}"/>
                </a:ext>
              </a:extLst>
            </p:cNvPr>
            <p:cNvSpPr/>
            <p:nvPr/>
          </p:nvSpPr>
          <p:spPr>
            <a:xfrm>
              <a:off x="7045296" y="2176329"/>
              <a:ext cx="1028069" cy="1943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1546" y="4169978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1723148" y="4392029"/>
            <a:ext cx="648000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</a:rPr>
              <a:t>전처리 후 데이터에서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파생변수</a:t>
            </a:r>
            <a:r>
              <a:rPr lang="en-US" altLang="ko-KR" sz="1200" dirty="0">
                <a:latin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</a:rPr>
              <a:t>geopy.distance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날짜데이터</a:t>
            </a:r>
            <a:r>
              <a:rPr lang="ko-KR" altLang="en-US" sz="1200" dirty="0">
                <a:latin typeface="맑은 고딕" panose="020B0503020000020004" pitchFamily="50" charset="-127"/>
              </a:rPr>
              <a:t> 분리 등</a:t>
            </a:r>
            <a:r>
              <a:rPr lang="en-US" altLang="ko-KR" sz="1200" dirty="0"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</a:rPr>
              <a:t>를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추가한 데이터 셋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</a:rPr>
              <a:t>파생변수가</a:t>
            </a:r>
            <a:r>
              <a:rPr lang="ko-KR" altLang="en-US" sz="1200" dirty="0">
                <a:latin typeface="맑은 고딕" panose="020B0503020000020004" pitchFamily="50" charset="-127"/>
              </a:rPr>
              <a:t> 추가된 데이터 셋에서는 </a:t>
            </a:r>
            <a:r>
              <a:rPr lang="en-US" altLang="ko-KR" sz="1200" dirty="0">
                <a:latin typeface="맑은 고딕" panose="020B0503020000020004" pitchFamily="50" charset="-127"/>
              </a:rPr>
              <a:t>5-fold cross validation</a:t>
            </a:r>
            <a:r>
              <a:rPr lang="ko-KR" altLang="en-US" sz="1200" dirty="0">
                <a:latin typeface="맑은 고딕" panose="020B0503020000020004" pitchFamily="50" charset="-127"/>
              </a:rPr>
              <a:t>을 진행해 </a:t>
            </a:r>
            <a:r>
              <a:rPr lang="en-US" altLang="ko-KR" sz="1200" dirty="0">
                <a:latin typeface="맑은 고딕" panose="020B0503020000020004" pitchFamily="50" charset="-127"/>
              </a:rPr>
              <a:t>Target-R2</a:t>
            </a:r>
            <a:r>
              <a:rPr lang="ko-KR" altLang="en-US" sz="1200" dirty="0">
                <a:latin typeface="맑은 고딕" panose="020B0503020000020004" pitchFamily="50" charset="-127"/>
              </a:rPr>
              <a:t>컬럼이 추가됨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</a:rPr>
              <a:t>모든 모델은 튜닝이 진행 되지않은 </a:t>
            </a:r>
            <a:r>
              <a:rPr lang="en-US" altLang="ko-KR" sz="1200" dirty="0">
                <a:latin typeface="맑은 고딕" panose="020B0503020000020004" pitchFamily="50" charset="-127"/>
              </a:rPr>
              <a:t>default</a:t>
            </a:r>
            <a:r>
              <a:rPr lang="ko-KR" altLang="en-US" sz="1200" dirty="0">
                <a:latin typeface="맑은 고딕" panose="020B0503020000020004" pitchFamily="50" charset="-127"/>
              </a:rPr>
              <a:t>값으로 진행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</a:rPr>
              <a:t>파생변수를</a:t>
            </a:r>
            <a:r>
              <a:rPr lang="ko-KR" altLang="en-US" sz="1200" dirty="0">
                <a:latin typeface="맑은 고딕" panose="020B0503020000020004" pitchFamily="50" charset="-127"/>
              </a:rPr>
              <a:t> 추가했을 때 </a:t>
            </a:r>
            <a:r>
              <a:rPr lang="en-US" altLang="ko-KR" sz="1200" dirty="0">
                <a:latin typeface="맑은 고딕" panose="020B0503020000020004" pitchFamily="50" charset="-127"/>
              </a:rPr>
              <a:t>R2</a:t>
            </a:r>
            <a:r>
              <a:rPr lang="ko-KR" altLang="en-US" sz="1200" dirty="0">
                <a:latin typeface="맑은 고딕" panose="020B0503020000020004" pitchFamily="50" charset="-127"/>
              </a:rPr>
              <a:t>는 소폭 증가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 RMSE</a:t>
            </a:r>
            <a:r>
              <a:rPr lang="ko-KR" altLang="en-US" sz="1200" dirty="0">
                <a:latin typeface="맑은 고딕" panose="020B0503020000020004" pitchFamily="50" charset="-127"/>
              </a:rPr>
              <a:t>는 소폭 감소</a:t>
            </a:r>
            <a:endParaRPr lang="en-US" altLang="ko-KR" sz="1200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20DD5F-B401-408F-A23F-D4C7289C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2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934" y="1473730"/>
            <a:ext cx="3386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geopy.distance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real.distance</a:t>
            </a:r>
            <a:endParaRPr lang="ko-KR" altLang="en-US" sz="2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8DC3BA-0209-498D-B445-E1307EADD7C1}"/>
              </a:ext>
            </a:extLst>
          </p:cNvPr>
          <p:cNvGrpSpPr/>
          <p:nvPr/>
        </p:nvGrpSpPr>
        <p:grpSpPr>
          <a:xfrm>
            <a:off x="1715158" y="2150430"/>
            <a:ext cx="6475684" cy="1930497"/>
            <a:chOff x="1597681" y="2176329"/>
            <a:chExt cx="3865119" cy="193049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BF98DE-2C1F-4AB1-892B-D4F06B983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427"/>
            <a:stretch/>
          </p:blipFill>
          <p:spPr>
            <a:xfrm>
              <a:off x="1597681" y="2176329"/>
              <a:ext cx="1526520" cy="192894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0C1AB73-891A-43B3-80FE-B3D387D37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72" r="35340"/>
            <a:stretch/>
          </p:blipFill>
          <p:spPr>
            <a:xfrm>
              <a:off x="3124201" y="2177880"/>
              <a:ext cx="983534" cy="19289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BFA7C6-DB98-4C5A-8E3A-D4B805206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075"/>
            <a:stretch/>
          </p:blipFill>
          <p:spPr>
            <a:xfrm>
              <a:off x="4107735" y="2176329"/>
              <a:ext cx="1355065" cy="192894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B186E-D7EE-4545-9AC6-FA7172631A16}"/>
              </a:ext>
            </a:extLst>
          </p:cNvPr>
          <p:cNvSpPr/>
          <p:nvPr/>
        </p:nvSpPr>
        <p:spPr>
          <a:xfrm>
            <a:off x="5146677" y="2150430"/>
            <a:ext cx="773867" cy="1928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0DF570-E387-4599-BB97-8EDFCF4F62E3}"/>
              </a:ext>
            </a:extLst>
          </p:cNvPr>
          <p:cNvSpPr/>
          <p:nvPr/>
        </p:nvSpPr>
        <p:spPr>
          <a:xfrm>
            <a:off x="7235827" y="2148709"/>
            <a:ext cx="955015" cy="1928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12273E-C9BD-43D7-B39B-FBB92D00B415}"/>
              </a:ext>
            </a:extLst>
          </p:cNvPr>
          <p:cNvSpPr/>
          <p:nvPr/>
        </p:nvSpPr>
        <p:spPr>
          <a:xfrm>
            <a:off x="1724025" y="2628401"/>
            <a:ext cx="6466817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57579" y="4161044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1723148" y="4392029"/>
            <a:ext cx="64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geopy</a:t>
            </a:r>
            <a:r>
              <a:rPr lang="ko-KR" altLang="en-US" sz="1200" dirty="0">
                <a:latin typeface="맑은 고딕" panose="020B0503020000020004" pitchFamily="50" charset="-127"/>
              </a:rPr>
              <a:t>라이브러리를 사용한 거리 데이터를 </a:t>
            </a:r>
            <a:r>
              <a:rPr lang="en-US" altLang="ko-KR" sz="1200" dirty="0">
                <a:latin typeface="맑은 고딕" panose="020B0503020000020004" pitchFamily="50" charset="-127"/>
              </a:rPr>
              <a:t>customer</a:t>
            </a:r>
            <a:r>
              <a:rPr lang="ko-KR" altLang="en-US" sz="1200" dirty="0">
                <a:latin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</a:rPr>
              <a:t>seller</a:t>
            </a:r>
            <a:r>
              <a:rPr lang="ko-KR" altLang="en-US" sz="1200" dirty="0">
                <a:latin typeface="맑은 고딕" panose="020B0503020000020004" pitchFamily="50" charset="-127"/>
              </a:rPr>
              <a:t>의 좌표를 크롤링해 실제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이동거리로</a:t>
            </a:r>
            <a:r>
              <a:rPr lang="ko-KR" altLang="en-US" sz="1200" dirty="0">
                <a:latin typeface="맑은 고딕" panose="020B0503020000020004" pitchFamily="50" charset="-127"/>
              </a:rPr>
              <a:t> 변환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geopy.distance</a:t>
            </a:r>
            <a:r>
              <a:rPr lang="ko-KR" altLang="en-US" sz="1200" dirty="0">
                <a:latin typeface="맑은 고딕" panose="020B0503020000020004" pitchFamily="50" charset="-127"/>
              </a:rPr>
              <a:t>에서는 </a:t>
            </a:r>
            <a:r>
              <a:rPr lang="en-US" altLang="ko-KR" sz="1200" dirty="0">
                <a:latin typeface="맑은 고딕" panose="020B0503020000020004" pitchFamily="50" charset="-127"/>
              </a:rPr>
              <a:t>5 fold-cross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validatio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했을때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XGBoost</a:t>
            </a:r>
            <a:r>
              <a:rPr lang="ko-KR" altLang="en-US" sz="1200" dirty="0">
                <a:latin typeface="맑은 고딕" panose="020B0503020000020004" pitchFamily="50" charset="-127"/>
              </a:rPr>
              <a:t>가 가장 성능이 좋았다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real.distanc</a:t>
            </a:r>
            <a:r>
              <a:rPr lang="ko-KR" altLang="en-US" sz="1200" dirty="0">
                <a:latin typeface="맑은 고딕" panose="020B0503020000020004" pitchFamily="50" charset="-127"/>
              </a:rPr>
              <a:t>에서는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RandomForestRegressor</a:t>
            </a:r>
            <a:r>
              <a:rPr lang="ko-KR" altLang="en-US" sz="1200" dirty="0">
                <a:latin typeface="맑은 고딕" panose="020B0503020000020004" pitchFamily="50" charset="-127"/>
              </a:rPr>
              <a:t>모형이 가장 성능이 좋았다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</a:rPr>
              <a:t>해당 모형의 최적의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</a:rPr>
              <a:t> 찾는 최적화 과정 진행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DBE6C6-B4F5-40A8-8CF2-202CB312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5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9408" y="1572834"/>
            <a:ext cx="4006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A3838"/>
                </a:solidFill>
              </a:rPr>
              <a:t>코로나 장기화로 인한 비대면 사회</a:t>
            </a:r>
            <a:endParaRPr lang="en-US" altLang="ko-KR" sz="2000" b="1" dirty="0">
              <a:solidFill>
                <a:srgbClr val="3A3838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4555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 유행의 장기화에 따른 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‘</a:t>
              </a:r>
              <a:r>
                <a:rPr lang="ko-KR" altLang="en-US" sz="1000" dirty="0">
                  <a:solidFill>
                    <a:srgbClr val="404040"/>
                  </a:solidFill>
                </a:rPr>
                <a:t>사회적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거리두기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’</a:t>
              </a:r>
              <a:r>
                <a:rPr lang="ko-KR" altLang="en-US" sz="1000" dirty="0">
                  <a:solidFill>
                    <a:srgbClr val="404040"/>
                  </a:solidFill>
                </a:rPr>
                <a:t>가 지속되면서 비대면 기술 중심 사회로 전환이 가속화 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코로나로 인한 경제 침체에도 불구하고 비대면 경제활동에 적합한 특정 산업 분야는 여타의 분야와는 다르게 호황을 맞았다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IT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기술을 기반으로 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핀테크와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분야가 대표적이다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이번 프로젝트에서 주제로 선정한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브라질의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플랫폼 기업으로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2021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창립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이내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조원 이상의 비상장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스타트업을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의미하는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기업이 되었다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24" name="직사각형 23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fontAlgn="base" latinLnBrk="0"/>
              <a:r>
                <a:rPr lang="en-US" altLang="ko-KR" sz="1400" dirty="0"/>
                <a:t>[</a:t>
              </a:r>
              <a:r>
                <a:rPr lang="ko-KR" altLang="en-US" sz="1400" dirty="0"/>
                <a:t>유통街와 ‘코로나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년’</a:t>
              </a:r>
              <a:r>
                <a:rPr lang="en-US" altLang="ko-KR" sz="1400" dirty="0"/>
                <a:t>]③'</a:t>
              </a:r>
              <a:r>
                <a:rPr lang="ko-KR" altLang="en-US" sz="1400" dirty="0"/>
                <a:t>뜻밖의 호황</a:t>
              </a:r>
              <a:r>
                <a:rPr lang="en-US" altLang="ko-KR" sz="1400" dirty="0"/>
                <a:t>' </a:t>
              </a:r>
              <a:r>
                <a:rPr lang="ko-KR" altLang="en-US" sz="1400" dirty="0"/>
                <a:t>맞은 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한 단계 더 도약하나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https://www.opinionnews.co.kr/news/articleView.html?idxno=58805</a:t>
              </a:r>
              <a:endParaRPr lang="en-US" altLang="ko-KR" dirty="0"/>
            </a:p>
            <a:p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[2021 </a:t>
              </a:r>
              <a:r>
                <a:rPr lang="ko-KR" altLang="en-US" sz="1400" dirty="0"/>
                <a:t>결산</a:t>
              </a:r>
              <a:r>
                <a:rPr lang="en-US" altLang="ko-KR" sz="1400" dirty="0"/>
                <a:t>-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] </a:t>
              </a:r>
              <a:r>
                <a:rPr lang="ko-KR" altLang="en-US" sz="1400" dirty="0" err="1"/>
                <a:t>쿠팡</a:t>
              </a:r>
              <a:r>
                <a:rPr lang="ko-KR" altLang="en-US" sz="1400" dirty="0"/>
                <a:t> 대박 </a:t>
              </a:r>
              <a:r>
                <a:rPr lang="en-US" altLang="ko-KR" sz="1400" dirty="0"/>
                <a:t>IPO</a:t>
              </a:r>
              <a:r>
                <a:rPr lang="ko-KR" altLang="en-US" sz="1400" dirty="0"/>
                <a:t>에 앞다퉈 상장</a:t>
              </a:r>
              <a:r>
                <a:rPr lang="en-US" altLang="ko-KR" sz="1400" dirty="0"/>
                <a:t>·M&amp;A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  <a:hlinkClick r:id="rId2"/>
                </a:rPr>
                <a:t>https://biz.newdaily.co.kr/site/data/html/2021/12/29/2021122900158.html</a:t>
              </a:r>
              <a:endParaRPr lang="en-US" altLang="ko-KR" sz="900" u="sng" dirty="0">
                <a:solidFill>
                  <a:srgbClr val="FFC000"/>
                </a:solidFill>
              </a:endParaRPr>
            </a:p>
            <a:p>
              <a:pPr fontAlgn="base" latinLnBrk="0"/>
              <a:endParaRPr lang="en-US" altLang="ko-KR" sz="1400" dirty="0"/>
            </a:p>
            <a:p>
              <a:pPr latinLnBrk="0"/>
              <a:r>
                <a:rPr lang="en-US" altLang="ko-KR" sz="1400" dirty="0"/>
                <a:t>"</a:t>
              </a:r>
              <a:r>
                <a:rPr lang="ko-KR" altLang="en-US" sz="1400" dirty="0"/>
                <a:t>코로나</a:t>
              </a:r>
              <a:r>
                <a:rPr lang="en-US" altLang="ko-KR" sz="1400" dirty="0"/>
                <a:t>19 </a:t>
              </a:r>
              <a:r>
                <a:rPr lang="ko-KR" altLang="en-US" sz="1400" dirty="0"/>
                <a:t>기회 못 살렸다</a:t>
              </a:r>
              <a:r>
                <a:rPr lang="en-US" altLang="ko-KR" sz="1400" dirty="0"/>
                <a:t>"…</a:t>
              </a:r>
              <a:r>
                <a:rPr lang="ko-KR" altLang="en-US" sz="1400" dirty="0"/>
                <a:t>글로벌 순위 하락한 韓 </a:t>
              </a:r>
              <a:r>
                <a:rPr lang="ko-KR" altLang="en-US" sz="1400" dirty="0" err="1"/>
                <a:t>유니콘</a:t>
              </a:r>
              <a:endParaRPr lang="en-US" altLang="ko-KR" sz="1400" dirty="0"/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https://www.hankyung.com/economy/article/2021122803537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C2331B-ED9C-4B98-A6E2-9568422A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모형 최적화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1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Model Optimization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3000" y="19856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79DA0-7C10-4387-AA1A-0C22B94E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2" y="2223755"/>
            <a:ext cx="3911599" cy="120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4337AA-1F42-4458-A2FD-C002FA2E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1" y="3649976"/>
            <a:ext cx="3911599" cy="24009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81141" y="1985687"/>
            <a:ext cx="3071859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85A97-0185-480C-A1E1-865C0CC340EB}"/>
              </a:ext>
            </a:extLst>
          </p:cNvPr>
          <p:cNvSpPr txBox="1"/>
          <p:nvPr/>
        </p:nvSpPr>
        <p:spPr>
          <a:xfrm>
            <a:off x="5481140" y="2580982"/>
            <a:ext cx="30718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모형의 최적화된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추천해준 파라미터를 기반으로 근사값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반복문을 활용해 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성능 개선은 이루어 지지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커질 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Max_features_list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감소할수록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Max_leaf_list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커질 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3447768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C5CD82-9751-4F1D-B6E9-BA3E9991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58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모형별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Evaluation by 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BE153-1980-4DA8-B211-ACCACF0C408C}"/>
              </a:ext>
            </a:extLst>
          </p:cNvPr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635D35-0948-4846-AD76-30C9607B52AA}"/>
              </a:ext>
            </a:extLst>
          </p:cNvPr>
          <p:cNvSpPr/>
          <p:nvPr/>
        </p:nvSpPr>
        <p:spPr>
          <a:xfrm>
            <a:off x="5812697" y="2151272"/>
            <a:ext cx="2554359" cy="21921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7F7A06-4E7E-4D54-B871-561BE95255C0}"/>
              </a:ext>
            </a:extLst>
          </p:cNvPr>
          <p:cNvSpPr/>
          <p:nvPr/>
        </p:nvSpPr>
        <p:spPr>
          <a:xfrm>
            <a:off x="4664289" y="3050703"/>
            <a:ext cx="562136" cy="9848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fontAlgn="ctr"/>
            <a:r>
              <a:rPr lang="ja-JP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・・・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C565109-B9BD-4D6A-87A7-7184151AEACF}"/>
              </a:ext>
            </a:extLst>
          </p:cNvPr>
          <p:cNvGraphicFramePr>
            <a:graphicFrameLocks noGrp="1"/>
          </p:cNvGraphicFramePr>
          <p:nvPr/>
        </p:nvGraphicFramePr>
        <p:xfrm>
          <a:off x="1421713" y="2058748"/>
          <a:ext cx="4264885" cy="415155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60080">
                  <a:extLst>
                    <a:ext uri="{9D8B030D-6E8A-4147-A177-3AD203B41FA5}">
                      <a16:colId xmlns:a16="http://schemas.microsoft.com/office/drawing/2014/main" val="3930137912"/>
                    </a:ext>
                  </a:extLst>
                </a:gridCol>
                <a:gridCol w="633768">
                  <a:extLst>
                    <a:ext uri="{9D8B030D-6E8A-4147-A177-3AD203B41FA5}">
                      <a16:colId xmlns:a16="http://schemas.microsoft.com/office/drawing/2014/main" val="3745994468"/>
                    </a:ext>
                  </a:extLst>
                </a:gridCol>
                <a:gridCol w="685960">
                  <a:extLst>
                    <a:ext uri="{9D8B030D-6E8A-4147-A177-3AD203B41FA5}">
                      <a16:colId xmlns:a16="http://schemas.microsoft.com/office/drawing/2014/main" val="2327089276"/>
                    </a:ext>
                  </a:extLst>
                </a:gridCol>
                <a:gridCol w="797802">
                  <a:extLst>
                    <a:ext uri="{9D8B030D-6E8A-4147-A177-3AD203B41FA5}">
                      <a16:colId xmlns:a16="http://schemas.microsoft.com/office/drawing/2014/main" val="3332120726"/>
                    </a:ext>
                  </a:extLst>
                </a:gridCol>
                <a:gridCol w="462278">
                  <a:extLst>
                    <a:ext uri="{9D8B030D-6E8A-4147-A177-3AD203B41FA5}">
                      <a16:colId xmlns:a16="http://schemas.microsoft.com/office/drawing/2014/main" val="4138136376"/>
                    </a:ext>
                  </a:extLst>
                </a:gridCol>
                <a:gridCol w="424997">
                  <a:extLst>
                    <a:ext uri="{9D8B030D-6E8A-4147-A177-3AD203B41FA5}">
                      <a16:colId xmlns:a16="http://schemas.microsoft.com/office/drawing/2014/main" val="125663139"/>
                    </a:ext>
                  </a:extLst>
                </a:gridCol>
              </a:tblGrid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n_estimator_list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max_features_list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max_leaf_nodes_list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Test_RMSE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Target_R2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6142597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7.5027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1028489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406945940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7.4773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967009534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1586619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4072000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40661510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7.4897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7072430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65003158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02140906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7.4787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0.3389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2882430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0366879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7.4646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8285670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980308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5288048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6077305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08188234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7.4695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20738062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8953499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6579122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288603034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8893274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121743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2230734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7.4598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0.3453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00723166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7.4355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93367727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63085395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8819553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8.1261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53477483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7.9869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3760471"/>
                  </a:ext>
                </a:extLst>
              </a:tr>
              <a:tr h="2594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b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geopy.distance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-&gt;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real.distance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7.2438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0.383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6760446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C5F47A-3D98-4CD5-90EB-21F83D7EDBCB}"/>
              </a:ext>
            </a:extLst>
          </p:cNvPr>
          <p:cNvSpPr/>
          <p:nvPr/>
        </p:nvSpPr>
        <p:spPr>
          <a:xfrm>
            <a:off x="1389720" y="5918447"/>
            <a:ext cx="4327358" cy="307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53343" y="1993900"/>
            <a:ext cx="2801625" cy="3495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47E7E-85F4-4971-B999-EA026178CAEA}"/>
              </a:ext>
            </a:extLst>
          </p:cNvPr>
          <p:cNvSpPr txBox="1"/>
          <p:nvPr/>
        </p:nvSpPr>
        <p:spPr>
          <a:xfrm>
            <a:off x="5797106" y="2002446"/>
            <a:ext cx="265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데이터 셋마다 최적의 성능의 모델의 평가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회귀모형이기 때문에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geopy.distance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크롤링한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real.distance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반영한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튜닝한 모형보다 좋은 예측력을 보임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모형을 적용하여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값을 입력 받아 배송기간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EFC6436-B113-4D08-9C81-489495572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25851"/>
              </p:ext>
            </p:extLst>
          </p:nvPr>
        </p:nvGraphicFramePr>
        <p:xfrm>
          <a:off x="5976637" y="5654797"/>
          <a:ext cx="2280758" cy="441960"/>
        </p:xfrm>
        <a:graphic>
          <a:graphicData uri="http://schemas.openxmlformats.org/drawingml/2006/table">
            <a:tbl>
              <a:tblPr/>
              <a:tblGrid>
                <a:gridCol w="1627953">
                  <a:extLst>
                    <a:ext uri="{9D8B030D-6E8A-4147-A177-3AD203B41FA5}">
                      <a16:colId xmlns:a16="http://schemas.microsoft.com/office/drawing/2014/main" val="2176599541"/>
                    </a:ext>
                  </a:extLst>
                </a:gridCol>
                <a:gridCol w="652805">
                  <a:extLst>
                    <a:ext uri="{9D8B030D-6E8A-4147-A177-3AD203B41FA5}">
                      <a16:colId xmlns:a16="http://schemas.microsoft.com/office/drawing/2014/main" val="269876454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최솟값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7.2438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8315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최대값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501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E64123-FB03-49F9-AEB4-951BA3553FD1}"/>
              </a:ext>
            </a:extLst>
          </p:cNvPr>
          <p:cNvSpPr/>
          <p:nvPr/>
        </p:nvSpPr>
        <p:spPr>
          <a:xfrm>
            <a:off x="5874510" y="5567523"/>
            <a:ext cx="2492546" cy="607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7A0CD7-A8DC-4ED0-9CEC-C2C0A0D7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98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225716" cy="790750"/>
              <a:chOff x="471977" y="2691080"/>
              <a:chExt cx="3225716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2465369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2465368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4.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745DB-C3CA-4D4F-A6EE-E059D048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48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pic>
        <p:nvPicPr>
          <p:cNvPr id="3" name="KakaoTalk_20211231_1007341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00" y="1453187"/>
            <a:ext cx="9492000" cy="50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86D0B5-756F-4B6C-BE16-B8BC90A0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778546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6550" y="2820028"/>
            <a:ext cx="6717644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 데이터에 관한 기존 분석 자료의 단순 직선 거리데이터를 크롤링한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운행거리 데이터로 대체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결과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ko-KR" altLang="en-US" sz="14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성능이 약 </a:t>
            </a:r>
            <a:r>
              <a:rPr lang="en-US" altLang="ko-KR" sz="20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12%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데이터에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거주 지역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＇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거주 지역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부피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운행거리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변수를 추가하여 </a:t>
            </a:r>
            <a:r>
              <a:rPr lang="ko-KR" altLang="en-US" sz="14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성능이 개선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것으로 보아 해당 변수들이 추후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이커머스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기업들의 서비스 개선에 도움이 될 것으로 예상된다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CD553E-569F-4CE6-8F44-AB5A0D76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1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37242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개선사항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04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For improving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84117" y="2888796"/>
            <a:ext cx="6154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형상관리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폴더를 자세하게 정리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분할할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출력되는 파일이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어떤 내용을 포함하고 있는지 명확히 </a:t>
            </a:r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  <a:latin typeface="+mj-ea"/>
                <a:ea typeface="+mj-ea"/>
              </a:rPr>
              <a:t>    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기재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EDA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과정에서 나오는 다량의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정보들을 미리 정리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해 놓을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프로젝트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개발환경을 통합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421FFF-5BBC-49A4-91EF-236A05C6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78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8" name="TextBox 17"/>
          <p:cNvSpPr txBox="1"/>
          <p:nvPr/>
        </p:nvSpPr>
        <p:spPr>
          <a:xfrm>
            <a:off x="3848178" y="2882696"/>
            <a:ext cx="203164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spc="-122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Q &amp; A</a:t>
            </a:r>
            <a:endParaRPr lang="ko-KR" altLang="en-US" sz="6500" b="1" spc="-122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A5A8A9-9C26-411F-94D9-9395845B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17" name="직사각형 16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600" dirty="0">
                  <a:solidFill>
                    <a:srgbClr val="FFFFFF"/>
                  </a:solidFill>
                </a:rPr>
                <a:t>New Braz</a:t>
              </a:r>
              <a:r>
                <a:rPr lang="en-US" altLang="ko-KR" sz="1600" dirty="0"/>
                <a:t>ilian Unicorn: </a:t>
              </a:r>
              <a:r>
                <a:rPr lang="en-US" altLang="ko-KR" sz="1600" dirty="0" err="1"/>
                <a:t>Olist</a:t>
              </a:r>
              <a:r>
                <a:rPr lang="en-US" altLang="ko-KR" sz="1600" dirty="0"/>
                <a:t> Joins The Club With A Valuation of US$1.5 billion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https://contxto.com/en/brazil/new-brazilian-unicorn-olist-joins-the-club-with-a-valuation-of-us1-5-billion/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1600" dirty="0" err="1"/>
                <a:t>Olist</a:t>
              </a:r>
              <a:r>
                <a:rPr lang="en-US" altLang="ko-KR" sz="1600" dirty="0"/>
                <a:t> Acquired </a:t>
              </a:r>
              <a:r>
                <a:rPr lang="en-US" altLang="ko-KR" sz="1600" dirty="0" err="1"/>
                <a:t>Pax</a:t>
              </a:r>
              <a:r>
                <a:rPr lang="en-US" altLang="ko-KR" sz="1600" dirty="0"/>
                <a:t>, specialized in logistics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https://olist.com/pt-br/sobre-nos/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23698" y="1581380"/>
            <a:ext cx="5489003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브라질 </a:t>
            </a:r>
            <a:r>
              <a:rPr lang="en-US" altLang="ko-KR" sz="2000" b="1" dirty="0">
                <a:solidFill>
                  <a:srgbClr val="404040"/>
                </a:solidFill>
              </a:rPr>
              <a:t>e-commerce platform</a:t>
            </a:r>
            <a:r>
              <a:rPr lang="ko-KR" altLang="en-US" sz="2000" b="1" dirty="0">
                <a:solidFill>
                  <a:srgbClr val="404040"/>
                </a:solidFill>
              </a:rPr>
              <a:t>시장의 </a:t>
            </a:r>
            <a:r>
              <a:rPr lang="ko-KR" altLang="en-US" sz="2000" b="1" dirty="0" err="1">
                <a:solidFill>
                  <a:srgbClr val="404040"/>
                </a:solidFill>
              </a:rPr>
              <a:t>유니콘</a:t>
            </a:r>
            <a:r>
              <a:rPr lang="ko-KR" altLang="en-US" sz="2000" b="1" dirty="0">
                <a:solidFill>
                  <a:srgbClr val="404040"/>
                </a:solidFill>
              </a:rPr>
              <a:t> 기업</a:t>
            </a:r>
            <a:endParaRPr lang="en-US" altLang="ko-KR" sz="2000" b="1" dirty="0">
              <a:solidFill>
                <a:srgbClr val="40404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1996" y="1257430"/>
            <a:ext cx="1091004" cy="920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0C29D0"/>
                </a:solidFill>
              </a:rPr>
              <a:t>olist</a:t>
            </a:r>
            <a:endParaRPr lang="ko-KR" altLang="en-US" sz="4000" b="1" dirty="0">
              <a:solidFill>
                <a:srgbClr val="0C29D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9890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404040"/>
                  </a:solidFill>
                </a:rPr>
                <a:t>2007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브라질 파라나 주의 쿠리치바에서 장인들의 작품을 보여주기 위한 공간으로 시작한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Solidarium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은 점차 영역을 확장해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2015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라는 새로운 이름의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e-commerce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platfor</a:t>
              </a:r>
              <a:r>
                <a:rPr lang="ko-KR" altLang="en-US" sz="1000" dirty="0">
                  <a:solidFill>
                    <a:srgbClr val="404040"/>
                  </a:solidFill>
                </a:rPr>
                <a:t>으로 새 출발을 하게 된다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코로나를 비롯한 여러 악재로 인한 브라질의 경제 침체에도 불구하고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웰링턴 매니지먼트가 주도하는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Series E</a:t>
              </a:r>
              <a:r>
                <a:rPr lang="ko-KR" altLang="en-US" sz="1000" dirty="0">
                  <a:solidFill>
                    <a:srgbClr val="404040"/>
                  </a:solidFill>
                </a:rPr>
                <a:t>에서 소프트뱅크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골드만 삭스 등의 투자자들로부터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$186million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투자금 유치에 성공하면서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$1.5billion(</a:t>
              </a:r>
              <a:r>
                <a:rPr lang="ko-KR" altLang="en-US" sz="1000" dirty="0">
                  <a:solidFill>
                    <a:srgbClr val="404040"/>
                  </a:solidFill>
                </a:rPr>
                <a:t>한화 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8</a:t>
              </a:r>
              <a:r>
                <a:rPr lang="ko-KR" altLang="en-US" sz="1000" dirty="0">
                  <a:solidFill>
                    <a:srgbClr val="404040"/>
                  </a:solidFill>
                </a:rPr>
                <a:t>천억 원</a:t>
              </a:r>
              <a:r>
                <a:rPr lang="en-US" altLang="ko-KR" sz="1000" dirty="0">
                  <a:solidFill>
                    <a:srgbClr val="404040"/>
                  </a:solidFill>
                </a:rPr>
                <a:t>)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기업으로 급부상했다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물류운송기업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pax</a:t>
              </a:r>
              <a:r>
                <a:rPr lang="ko-KR" altLang="en-US" sz="1000" dirty="0">
                  <a:solidFill>
                    <a:srgbClr val="404040"/>
                  </a:solidFill>
                </a:rPr>
                <a:t>를 인수하여 배송 역량 강화와 경쟁력 제고를  위해 노력하고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이번 프로젝트에서는 소비자의 편의 증진을 위한 </a:t>
              </a:r>
              <a:r>
                <a:rPr lang="ko-KR" altLang="en-US" sz="1000" dirty="0">
                  <a:solidFill>
                    <a:srgbClr val="FF0000"/>
                  </a:solidFill>
                </a:rPr>
                <a:t>배송시간 예측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을 목표로 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03" y="3340951"/>
            <a:ext cx="1151522" cy="10889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98A45F-9755-405B-A545-591722D7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07548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일정표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22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Schedule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60325" y="1990948"/>
            <a:ext cx="7200000" cy="43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2E2A1-7E6C-4087-BDDF-99DD0546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42246"/>
              </p:ext>
            </p:extLst>
          </p:nvPr>
        </p:nvGraphicFramePr>
        <p:xfrm>
          <a:off x="1506654" y="2234422"/>
          <a:ext cx="6907341" cy="3833051"/>
        </p:xfrm>
        <a:graphic>
          <a:graphicData uri="http://schemas.openxmlformats.org/drawingml/2006/table">
            <a:tbl>
              <a:tblPr/>
              <a:tblGrid>
                <a:gridCol w="258894">
                  <a:extLst>
                    <a:ext uri="{9D8B030D-6E8A-4147-A177-3AD203B41FA5}">
                      <a16:colId xmlns:a16="http://schemas.microsoft.com/office/drawing/2014/main" val="2544633354"/>
                    </a:ext>
                  </a:extLst>
                </a:gridCol>
                <a:gridCol w="478138">
                  <a:extLst>
                    <a:ext uri="{9D8B030D-6E8A-4147-A177-3AD203B41FA5}">
                      <a16:colId xmlns:a16="http://schemas.microsoft.com/office/drawing/2014/main" val="1768266066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4276566079"/>
                    </a:ext>
                  </a:extLst>
                </a:gridCol>
                <a:gridCol w="853957">
                  <a:extLst>
                    <a:ext uri="{9D8B030D-6E8A-4147-A177-3AD203B41FA5}">
                      <a16:colId xmlns:a16="http://schemas.microsoft.com/office/drawing/2014/main" val="3511094134"/>
                    </a:ext>
                  </a:extLst>
                </a:gridCol>
                <a:gridCol w="1070258">
                  <a:extLst>
                    <a:ext uri="{9D8B030D-6E8A-4147-A177-3AD203B41FA5}">
                      <a16:colId xmlns:a16="http://schemas.microsoft.com/office/drawing/2014/main" val="345066024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2807260834"/>
                    </a:ext>
                  </a:extLst>
                </a:gridCol>
                <a:gridCol w="304377">
                  <a:extLst>
                    <a:ext uri="{9D8B030D-6E8A-4147-A177-3AD203B41FA5}">
                      <a16:colId xmlns:a16="http://schemas.microsoft.com/office/drawing/2014/main" val="510832988"/>
                    </a:ext>
                  </a:extLst>
                </a:gridCol>
                <a:gridCol w="874641">
                  <a:extLst>
                    <a:ext uri="{9D8B030D-6E8A-4147-A177-3AD203B41FA5}">
                      <a16:colId xmlns:a16="http://schemas.microsoft.com/office/drawing/2014/main" val="4199109879"/>
                    </a:ext>
                  </a:extLst>
                </a:gridCol>
                <a:gridCol w="827995">
                  <a:extLst>
                    <a:ext uri="{9D8B030D-6E8A-4147-A177-3AD203B41FA5}">
                      <a16:colId xmlns:a16="http://schemas.microsoft.com/office/drawing/2014/main" val="212382774"/>
                    </a:ext>
                  </a:extLst>
                </a:gridCol>
                <a:gridCol w="845487">
                  <a:extLst>
                    <a:ext uri="{9D8B030D-6E8A-4147-A177-3AD203B41FA5}">
                      <a16:colId xmlns:a16="http://schemas.microsoft.com/office/drawing/2014/main" val="1368383260"/>
                    </a:ext>
                  </a:extLst>
                </a:gridCol>
                <a:gridCol w="728868">
                  <a:extLst>
                    <a:ext uri="{9D8B030D-6E8A-4147-A177-3AD203B41FA5}">
                      <a16:colId xmlns:a16="http://schemas.microsoft.com/office/drawing/2014/main" val="3702713726"/>
                    </a:ext>
                  </a:extLst>
                </a:gridCol>
              </a:tblGrid>
              <a:tr h="12705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73994"/>
                  </a:ext>
                </a:extLst>
              </a:tr>
              <a:tr h="240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2021-12-23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2021-12-24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2021-12-26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2021-12-27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2021-12-28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2021-12-29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2021-12-30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13615"/>
                  </a:ext>
                </a:extLst>
              </a:tr>
              <a:tr h="3855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데이터 분석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단위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한일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할일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분배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정보 총합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처리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가동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83033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담당기능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제품관점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오더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아이템즈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데이터셋에서 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프라이스 컬럼 이상함을 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시간구하는크롤링 코드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이상치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결측치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좌표정보로 실제 지형에 맞는 거리 계산 방법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배송시작부터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배송완료까지의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컬럼으로 배송시간 계산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모형 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전처리단계의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원핫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인코딩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다시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파생변수 추가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크롤링한 변수 추가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 확인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필요한 자료 정리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시연영상 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778"/>
                  </a:ext>
                </a:extLst>
              </a:tr>
              <a:tr h="6352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김강현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77252"/>
                  </a:ext>
                </a:extLst>
              </a:tr>
              <a:tr h="5914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이힘찬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products_dataset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조인하여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구매랑확인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제거해야하는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셀러내용 제거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공부해야되는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공유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22625"/>
                  </a:ext>
                </a:extLst>
              </a:tr>
              <a:tr h="3576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윤민우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워드클라우드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언어번역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EDA,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주제에 맞게 필요한 코드 학습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플라스크로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화면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들어갈 값 추출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31096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내용분석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개인사정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커스터머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 지역 카운트확인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합치는거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시각화공부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데이터병합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zip_code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평균화작업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구현된 화면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 필요한 값을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75466"/>
                  </a:ext>
                </a:extLst>
              </a:tr>
              <a:tr h="508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kaggle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시각화 자료 공부해서 데이터셋에 적용할 방법 모색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요일별배송시간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주문량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초안및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템플릿 결정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77441"/>
                  </a:ext>
                </a:extLst>
              </a:tr>
              <a:tr h="3811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기타메모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★날짜별 데이터가 많지않아서 주제변경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수요예측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배송기간확인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★거리를 구하는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★완성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0024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348912-B991-4135-8D76-A5F6CBFB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548133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 및 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20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Analysis &amp; Development Tools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23757" y="1993900"/>
            <a:ext cx="6480000" cy="432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96416" y="2074433"/>
            <a:ext cx="7920000" cy="720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</a:rPr>
              <a:t>개발 도구</a:t>
            </a:r>
            <a:endParaRPr lang="en-US" altLang="ko-KR" sz="2400" b="1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45" y="2709000"/>
            <a:ext cx="5760000" cy="3562770"/>
          </a:xfrm>
          <a:prstGeom prst="rect">
            <a:avLst/>
          </a:prstGeom>
          <a:noFill/>
        </p:spPr>
        <p:txBody>
          <a:bodyPr wrap="square" lIns="720000" rIns="90000" rtlCol="0" anchor="ctr" anchorCtr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Vscode</a:t>
            </a:r>
            <a:r>
              <a:rPr lang="en-US" altLang="ko-KR" sz="1100" b="1" dirty="0">
                <a:solidFill>
                  <a:schemeClr val="lt1"/>
                </a:solidFill>
              </a:rPr>
              <a:t> 1.63.2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Python 3.9.7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Jupyter</a:t>
            </a:r>
            <a:r>
              <a:rPr lang="en-US" altLang="ko-KR" sz="1100" b="1" dirty="0">
                <a:solidFill>
                  <a:schemeClr val="lt1"/>
                </a:solidFill>
              </a:rPr>
              <a:t> notebook 6.4.5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Sqlite</a:t>
            </a:r>
            <a:r>
              <a:rPr lang="en-US" altLang="ko-KR" sz="1100" b="1" dirty="0">
                <a:solidFill>
                  <a:schemeClr val="lt1"/>
                </a:solidFill>
              </a:rPr>
              <a:t> 3.12.2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Github</a:t>
            </a:r>
            <a:endParaRPr lang="en-US" altLang="ko-KR" sz="1100" b="1" dirty="0">
              <a:solidFill>
                <a:schemeClr val="l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Flask 2.0.2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ANACONDA 2.1.1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ATOM 9.4.4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KakaoTalk</a:t>
            </a:r>
            <a:r>
              <a:rPr lang="en-US" altLang="ko-KR" sz="1100" b="1" dirty="0">
                <a:solidFill>
                  <a:schemeClr val="lt1"/>
                </a:solidFill>
              </a:rPr>
              <a:t> 3.3.6.2992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C209EA-24D7-4067-8A19-485DD33FB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56" y="3587071"/>
            <a:ext cx="431026" cy="4310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AE55E16-3B22-4724-B2AE-8894C512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44" y="4174127"/>
            <a:ext cx="2473378" cy="12366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4E61C8-3673-4321-B88B-0E817D27F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98" y="2785040"/>
            <a:ext cx="724153" cy="6735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4C05B6-7D29-44CB-BF2F-EA6E80ADA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32" y="3742991"/>
            <a:ext cx="266005" cy="2660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DA9A2C-6814-4396-AF97-F39BCCBE0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57" y="2893620"/>
            <a:ext cx="1103848" cy="3679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9FF43B-A5AF-4EF8-A39C-BB49E941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1" y="3568301"/>
            <a:ext cx="1505684" cy="7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D2DB4-0C57-4976-867F-CE27D20A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495" y="5598242"/>
            <a:ext cx="971912" cy="5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E6E369-998F-43B3-9B3F-A1336154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13" y="5619409"/>
            <a:ext cx="1171789" cy="4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AC9D5-038E-4CCF-86EC-9657DBAC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9" y="2709000"/>
            <a:ext cx="621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ite Review - Features of SQLite – SQLite Browser - MOMS' ALL">
            <a:extLst>
              <a:ext uri="{FF2B5EF4-FFF2-40B4-BE49-F238E27FC236}">
                <a16:creationId xmlns:a16="http://schemas.microsoft.com/office/drawing/2014/main" id="{B51EF16D-906A-48E9-9D5D-02CFCCEA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26" y="4457910"/>
            <a:ext cx="1073620" cy="66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2F8595-14E5-43C1-9B83-C151C0E7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548133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 및 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20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Analysis &amp; Development Tools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8507" y="1999258"/>
            <a:ext cx="7200000" cy="432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8507" y="2779300"/>
            <a:ext cx="7200000" cy="3416320"/>
          </a:xfrm>
          <a:prstGeom prst="rect">
            <a:avLst/>
          </a:prstGeom>
          <a:noFill/>
        </p:spPr>
        <p:txBody>
          <a:bodyPr wrap="square" lIns="540000" numCol="3" spcCol="720000" rtlCol="0" anchor="t" anchorCtr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Pandas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Numpy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Seaborn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sklearn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Cvs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Dataprep.eda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datetime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Matplotlib.pyplot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Geopandas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Plotly.graph_objects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Holoviews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Geoviews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Datashader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Colorcet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Bokeh.io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Wordcloud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Nltk.tokenize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Nltk.corpus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String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Nltk.stem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Nltk.probability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Collections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Heapq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Selenium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Bs4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googletrans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Flask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416" y="2072267"/>
            <a:ext cx="7920000" cy="720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</a:rPr>
              <a:t>라이브러리</a:t>
            </a:r>
            <a:endParaRPr lang="en-US" altLang="ko-KR" sz="24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B671F-77BB-4DCA-B2C9-2BF6C974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953000" y="1326356"/>
            <a:ext cx="4953000" cy="5531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669368" cy="84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분석방법론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69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Analytical Methodology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6223" y="2402920"/>
            <a:ext cx="4293736" cy="3525771"/>
            <a:chOff x="299131" y="2305022"/>
            <a:chExt cx="4293736" cy="35257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C5A2B9-1E9F-4690-B8E5-237FBD784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43" y="2713678"/>
              <a:ext cx="3495113" cy="311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CC7A07-B382-4EF3-B8DC-30DCB646960E}"/>
                </a:ext>
              </a:extLst>
            </p:cNvPr>
            <p:cNvSpPr txBox="1"/>
            <p:nvPr/>
          </p:nvSpPr>
          <p:spPr>
            <a:xfrm>
              <a:off x="299131" y="2305022"/>
              <a:ext cx="4293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CRISP-DM </a:t>
              </a:r>
              <a:r>
                <a:rPr lang="ko-KR" altLang="en-US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방법론</a:t>
              </a:r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CFECF7-74F9-408A-A2C3-60F8A243D923}"/>
              </a:ext>
            </a:extLst>
          </p:cNvPr>
          <p:cNvSpPr txBox="1"/>
          <p:nvPr/>
        </p:nvSpPr>
        <p:spPr>
          <a:xfrm>
            <a:off x="5274179" y="1553021"/>
            <a:ext cx="4310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fontAlgn="base">
              <a:lnSpc>
                <a:spcPct val="150000"/>
              </a:lnSpc>
              <a:buAutoNum type="arabicParenR"/>
            </a:pPr>
            <a:r>
              <a:rPr lang="ko-KR" altLang="en-US" sz="1400" b="1" i="0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업무이해</a:t>
            </a:r>
            <a:endParaRPr lang="ko-KR" altLang="en-US" sz="1400" b="1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관점에서 프로젝트의 목적과 요구사항을 이해하기 위한 단계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위한 문제정의</a:t>
            </a:r>
            <a:endParaRPr lang="en-US" altLang="ko-KR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이해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수집하고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속성을 이해하기 위한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품질에 대한 문제점을 인식하고 인사이트를 발견하는 단계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준비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분석기법에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적합한 데이터를 편성하는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선택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등</a:t>
            </a:r>
            <a:endParaRPr lang="ko-KR" altLang="en-US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모델링 기법과 알고리즘을 선택하고 모델링에 사용되는 파라미터들을 최적화하는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평가하고 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over fitting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되었는지 확인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altLang="ko-KR" sz="1400" b="1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결과가 프로젝트 목적에 부합하는지를 평가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과정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분석결과등을 평가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완성된 모델을 실 업무에 적용하기 위한 계획을 수립하는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모니터링과 모델의 유지보수 계획 마련</a:t>
            </a:r>
            <a:endParaRPr lang="ko-KR" altLang="en-US" sz="16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AE6D7-697D-42F2-97AD-1A94B949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6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9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</TotalTime>
  <Words>4096</Words>
  <Application>Microsoft Office PowerPoint</Application>
  <PresentationFormat>A4 용지(210x297mm)</PresentationFormat>
  <Paragraphs>1493</Paragraphs>
  <Slides>46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Inter</vt:lpstr>
      <vt:lpstr>맑은 고딕</vt:lpstr>
      <vt:lpstr>Arial</vt:lpstr>
      <vt:lpstr>Calibri</vt:lpstr>
      <vt:lpstr>Calibri Light</vt:lpstr>
      <vt:lpstr>Consolas</vt:lpstr>
      <vt:lpstr>Segoe UI</vt:lpstr>
      <vt:lpstr>Wingdings</vt:lpstr>
      <vt:lpstr>Office 테마</vt:lpstr>
      <vt:lpstr>머신러닝 프로젝트 배송시간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r2com</dc:creator>
  <cp:lastModifiedBy>LIM YOONJUNG</cp:lastModifiedBy>
  <cp:revision>93</cp:revision>
  <dcterms:created xsi:type="dcterms:W3CDTF">2021-12-29T02:29:52Z</dcterms:created>
  <dcterms:modified xsi:type="dcterms:W3CDTF">2022-01-02T02:11:09Z</dcterms:modified>
</cp:coreProperties>
</file>